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25"/>
  </p:notesMasterIdLst>
  <p:handoutMasterIdLst>
    <p:handoutMasterId r:id="rId26"/>
  </p:handoutMasterIdLst>
  <p:sldIdLst>
    <p:sldId id="292" r:id="rId5"/>
    <p:sldId id="294" r:id="rId6"/>
    <p:sldId id="300" r:id="rId7"/>
    <p:sldId id="327" r:id="rId8"/>
    <p:sldId id="317" r:id="rId9"/>
    <p:sldId id="270" r:id="rId10"/>
    <p:sldId id="272" r:id="rId11"/>
    <p:sldId id="309" r:id="rId12"/>
    <p:sldId id="310" r:id="rId13"/>
    <p:sldId id="329" r:id="rId14"/>
    <p:sldId id="312" r:id="rId15"/>
    <p:sldId id="313" r:id="rId16"/>
    <p:sldId id="330" r:id="rId17"/>
    <p:sldId id="328" r:id="rId18"/>
    <p:sldId id="332" r:id="rId19"/>
    <p:sldId id="331" r:id="rId20"/>
    <p:sldId id="319" r:id="rId21"/>
    <p:sldId id="333" r:id="rId22"/>
    <p:sldId id="326" r:id="rId23"/>
    <p:sldId id="293" r:id="rId24"/>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7AD"/>
    <a:srgbClr val="003773"/>
    <a:srgbClr val="E98B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4" autoAdjust="0"/>
    <p:restoredTop sz="94639" autoAdjust="0"/>
  </p:normalViewPr>
  <p:slideViewPr>
    <p:cSldViewPr snapToGrid="0">
      <p:cViewPr>
        <p:scale>
          <a:sx n="106" d="100"/>
          <a:sy n="106" d="100"/>
        </p:scale>
        <p:origin x="144" y="264"/>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r>
              <a:rPr lang="it-IT"/>
              <a:t>Weight along time</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endParaRPr lang="it-IT"/>
        </a:p>
      </c:txPr>
    </c:title>
    <c:autoTitleDeleted val="0"/>
    <c:plotArea>
      <c:layout/>
      <c:lineChart>
        <c:grouping val="standard"/>
        <c:varyColors val="0"/>
        <c:ser>
          <c:idx val="0"/>
          <c:order val="0"/>
          <c:tx>
            <c:strRef>
              <c:f>Foglio1!$K$36</c:f>
              <c:strCache>
                <c:ptCount val="1"/>
                <c:pt idx="0">
                  <c:v>Weight (kg)</c:v>
                </c:pt>
              </c:strCache>
            </c:strRef>
          </c:tx>
          <c:spPr>
            <a:ln w="22225" cap="rnd" cmpd="sng" algn="ctr">
              <a:solidFill>
                <a:schemeClr val="accent1"/>
              </a:solidFill>
              <a:round/>
            </a:ln>
            <a:effectLst/>
          </c:spPr>
          <c:marker>
            <c:symbol val="none"/>
          </c:marker>
          <c:dLbls>
            <c:delete val="1"/>
          </c:dLbls>
          <c:val>
            <c:numRef>
              <c:f>Foglio1!$G$10:$G$38</c:f>
              <c:numCache>
                <c:formatCode>General</c:formatCode>
                <c:ptCount val="29"/>
                <c:pt idx="0">
                  <c:v>100</c:v>
                </c:pt>
                <c:pt idx="1">
                  <c:v>95</c:v>
                </c:pt>
                <c:pt idx="2">
                  <c:v>93</c:v>
                </c:pt>
                <c:pt idx="3">
                  <c:v>92</c:v>
                </c:pt>
                <c:pt idx="4">
                  <c:v>90</c:v>
                </c:pt>
                <c:pt idx="5">
                  <c:v>97</c:v>
                </c:pt>
                <c:pt idx="6">
                  <c:v>100</c:v>
                </c:pt>
                <c:pt idx="7">
                  <c:v>105</c:v>
                </c:pt>
                <c:pt idx="8">
                  <c:v>110</c:v>
                </c:pt>
                <c:pt idx="9">
                  <c:v>113</c:v>
                </c:pt>
                <c:pt idx="10">
                  <c:v>105</c:v>
                </c:pt>
                <c:pt idx="11">
                  <c:v>102</c:v>
                </c:pt>
                <c:pt idx="12">
                  <c:v>106</c:v>
                </c:pt>
                <c:pt idx="13">
                  <c:v>109</c:v>
                </c:pt>
                <c:pt idx="14">
                  <c:v>115</c:v>
                </c:pt>
                <c:pt idx="15">
                  <c:v>118</c:v>
                </c:pt>
                <c:pt idx="16">
                  <c:v>114</c:v>
                </c:pt>
                <c:pt idx="17">
                  <c:v>110</c:v>
                </c:pt>
                <c:pt idx="18">
                  <c:v>105</c:v>
                </c:pt>
                <c:pt idx="19">
                  <c:v>100</c:v>
                </c:pt>
                <c:pt idx="20">
                  <c:v>99</c:v>
                </c:pt>
                <c:pt idx="21">
                  <c:v>98</c:v>
                </c:pt>
                <c:pt idx="22">
                  <c:v>102</c:v>
                </c:pt>
                <c:pt idx="23">
                  <c:v>107</c:v>
                </c:pt>
                <c:pt idx="24">
                  <c:v>111</c:v>
                </c:pt>
                <c:pt idx="25">
                  <c:v>115</c:v>
                </c:pt>
                <c:pt idx="26">
                  <c:v>120</c:v>
                </c:pt>
                <c:pt idx="27">
                  <c:v>122</c:v>
                </c:pt>
                <c:pt idx="28">
                  <c:v>120</c:v>
                </c:pt>
              </c:numCache>
            </c:numRef>
          </c:val>
          <c:smooth val="0"/>
          <c:extLst>
            <c:ext xmlns:c16="http://schemas.microsoft.com/office/drawing/2014/chart" uri="{C3380CC4-5D6E-409C-BE32-E72D297353CC}">
              <c16:uniqueId val="{00000000-6A7E-1247-A9EB-55C8EBBEAA94}"/>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586890751"/>
        <c:axId val="586893631"/>
      </c:lineChart>
      <c:catAx>
        <c:axId val="586890751"/>
        <c:scaling>
          <c:orientation val="minMax"/>
        </c:scaling>
        <c:delete val="0"/>
        <c:axPos val="b"/>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it-IT"/>
          </a:p>
        </c:txPr>
        <c:crossAx val="586893631"/>
        <c:crossesAt val="50"/>
        <c:auto val="1"/>
        <c:lblAlgn val="ctr"/>
        <c:lblOffset val="100"/>
        <c:noMultiLvlLbl val="0"/>
      </c:catAx>
      <c:valAx>
        <c:axId val="586893631"/>
        <c:scaling>
          <c:orientation val="minMax"/>
          <c:min val="7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it-IT"/>
          </a:p>
        </c:txPr>
        <c:crossAx val="586890751"/>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EAF47D-24D5-42F9-AB1D-998F4C3D4A94}" type="doc">
      <dgm:prSet loTypeId="urn:microsoft.com/office/officeart/2005/8/layout/hierarchy3" loCatId="hierarchy" qsTypeId="urn:microsoft.com/office/officeart/2005/8/quickstyle/simple1#1" qsCatId="simple" csTypeId="urn:microsoft.com/office/officeart/2005/8/colors/accent1_2#1" csCatId="accent1" phldr="1"/>
      <dgm:spPr/>
      <dgm:t>
        <a:bodyPr/>
        <a:lstStyle/>
        <a:p>
          <a:endParaRPr lang="it-IT"/>
        </a:p>
      </dgm:t>
    </dgm:pt>
    <dgm:pt modelId="{7DC3C6C1-A527-4583-A28B-D7C818AC74D2}">
      <dgm:prSet phldrT="[Testo]"/>
      <dgm:spPr>
        <a:solidFill>
          <a:srgbClr val="0070C0"/>
        </a:solidFill>
        <a:ln>
          <a:solidFill>
            <a:schemeClr val="tx1"/>
          </a:solidFill>
        </a:ln>
      </dgm:spPr>
      <dgm:t>
        <a:bodyPr/>
        <a:lstStyle/>
        <a:p>
          <a:r>
            <a:rPr lang="en-GB" noProof="0" dirty="0"/>
            <a:t>Sistema </a:t>
          </a:r>
          <a:r>
            <a:rPr lang="en-GB" noProof="0" dirty="0" err="1"/>
            <a:t>Omeostatico</a:t>
          </a:r>
          <a:endParaRPr lang="en-GB" dirty="0">
            <a:solidFill>
              <a:srgbClr val="FFFFFF"/>
            </a:solidFill>
          </a:endParaRPr>
        </a:p>
      </dgm:t>
    </dgm:pt>
    <dgm:pt modelId="{E5AB9513-B16C-4510-B005-09FFD6312C94}" type="parTrans" cxnId="{7E03D6CC-2FB3-4B61-8723-3198493C25B0}">
      <dgm:prSet/>
      <dgm:spPr/>
      <dgm:t>
        <a:bodyPr/>
        <a:lstStyle/>
        <a:p>
          <a:endParaRPr lang="en-GB" dirty="0"/>
        </a:p>
      </dgm:t>
    </dgm:pt>
    <dgm:pt modelId="{58E3DF05-24CE-4ED0-94CB-2C368FA10C2C}" type="sibTrans" cxnId="{7E03D6CC-2FB3-4B61-8723-3198493C25B0}">
      <dgm:prSet/>
      <dgm:spPr/>
      <dgm:t>
        <a:bodyPr/>
        <a:lstStyle/>
        <a:p>
          <a:endParaRPr lang="en-GB" dirty="0"/>
        </a:p>
      </dgm:t>
    </dgm:pt>
    <dgm:pt modelId="{06E09BE5-D574-4441-9DB1-5D90D03AE83D}">
      <dgm:prSet phldrT="[Testo]" custT="1"/>
      <dgm:spPr/>
      <dgm:t>
        <a:bodyPr/>
        <a:lstStyle/>
        <a:p>
          <a:pPr>
            <a:spcAft>
              <a:spcPts val="0"/>
            </a:spcAft>
          </a:pPr>
          <a:r>
            <a:rPr lang="en-GB" sz="1800" noProof="0" dirty="0">
              <a:latin typeface="Calibri" panose="020F0502020204030204" pitchFamily="34" charset="0"/>
              <a:cs typeface="Calibri" panose="020F0502020204030204" pitchFamily="34" charset="0"/>
            </a:rPr>
            <a:t>PYY, </a:t>
          </a:r>
          <a:r>
            <a:rPr lang="en-GB" sz="1800" noProof="0" dirty="0" err="1">
              <a:latin typeface="Calibri" panose="020F0502020204030204" pitchFamily="34" charset="0"/>
              <a:cs typeface="Calibri" panose="020F0502020204030204" pitchFamily="34" charset="0"/>
            </a:rPr>
            <a:t>Leptina</a:t>
          </a:r>
          <a:r>
            <a:rPr lang="en-GB" sz="1800" noProof="0" dirty="0">
              <a:latin typeface="Calibri" panose="020F0502020204030204" pitchFamily="34" charset="0"/>
              <a:cs typeface="Calibri" panose="020F0502020204030204" pitchFamily="34" charset="0"/>
            </a:rPr>
            <a:t>, </a:t>
          </a:r>
          <a:r>
            <a:rPr lang="en-GB" sz="1800" noProof="0" dirty="0" err="1">
              <a:latin typeface="Calibri" panose="020F0502020204030204" pitchFamily="34" charset="0"/>
              <a:cs typeface="Calibri" panose="020F0502020204030204" pitchFamily="34" charset="0"/>
            </a:rPr>
            <a:t>insulina</a:t>
          </a:r>
          <a:r>
            <a:rPr lang="en-GB" sz="1800" noProof="0" dirty="0">
              <a:latin typeface="Calibri" panose="020F0502020204030204" pitchFamily="34" charset="0"/>
              <a:cs typeface="Calibri" panose="020F0502020204030204" pitchFamily="34" charset="0"/>
            </a:rPr>
            <a:t>, GLP1 </a:t>
          </a:r>
          <a:r>
            <a:rPr lang="en-GB" sz="1800" noProof="0" dirty="0" err="1">
              <a:latin typeface="Calibri" panose="020F0502020204030204" pitchFamily="34" charset="0"/>
              <a:cs typeface="Calibri" panose="020F0502020204030204" pitchFamily="34" charset="0"/>
            </a:rPr>
            <a:t>sazietà</a:t>
          </a:r>
          <a:endParaRPr lang="en-GB" sz="1800" noProof="0" dirty="0">
            <a:latin typeface="Calibri" panose="020F0502020204030204" pitchFamily="34" charset="0"/>
            <a:cs typeface="Calibri" panose="020F0502020204030204" pitchFamily="34" charset="0"/>
          </a:endParaRPr>
        </a:p>
        <a:p>
          <a:pPr>
            <a:spcAft>
              <a:spcPts val="0"/>
            </a:spcAft>
          </a:pPr>
          <a:r>
            <a:rPr lang="en-GB" sz="1800" noProof="0" dirty="0" err="1">
              <a:latin typeface="Calibri" panose="020F0502020204030204" pitchFamily="34" charset="0"/>
              <a:cs typeface="Calibri" panose="020F0502020204030204" pitchFamily="34" charset="0"/>
            </a:rPr>
            <a:t>Grelina</a:t>
          </a:r>
          <a:r>
            <a:rPr lang="en-GB" sz="1800" noProof="0" dirty="0">
              <a:latin typeface="Calibri" panose="020F0502020204030204" pitchFamily="34" charset="0"/>
              <a:cs typeface="Calibri" panose="020F0502020204030204" pitchFamily="34" charset="0"/>
            </a:rPr>
            <a:t> fame</a:t>
          </a:r>
          <a:endParaRPr lang="en-GB" sz="1800" noProof="0" dirty="0">
            <a:solidFill>
              <a:schemeClr val="tx1"/>
            </a:solidFill>
            <a:latin typeface="Calibri" panose="020F0502020204030204" pitchFamily="34" charset="0"/>
            <a:ea typeface="ＭＳ Ｐゴシック" charset="0"/>
            <a:cs typeface="Calibri" panose="020F0502020204030204" pitchFamily="34" charset="0"/>
          </a:endParaRPr>
        </a:p>
        <a:p>
          <a:pPr>
            <a:spcAft>
              <a:spcPts val="0"/>
            </a:spcAft>
          </a:pPr>
          <a:r>
            <a:rPr lang="en-GB" sz="1800" b="1" noProof="0" dirty="0" err="1">
              <a:solidFill>
                <a:schemeClr val="tx1"/>
              </a:solidFill>
              <a:latin typeface="Calibri" panose="020F0502020204030204" pitchFamily="34" charset="0"/>
              <a:ea typeface="ＭＳ Ｐゴシック" charset="0"/>
              <a:cs typeface="Calibri" panose="020F0502020204030204" pitchFamily="34" charset="0"/>
            </a:rPr>
            <a:t>Ipotalamo</a:t>
          </a:r>
          <a:r>
            <a:rPr lang="en-GB" sz="1800" b="1" noProof="0" dirty="0">
              <a:solidFill>
                <a:schemeClr val="tx1"/>
              </a:solidFill>
              <a:latin typeface="Calibri" panose="020F0502020204030204" pitchFamily="34" charset="0"/>
              <a:ea typeface="ＭＳ Ｐゴシック" charset="0"/>
              <a:cs typeface="Calibri" panose="020F0502020204030204" pitchFamily="34" charset="0"/>
            </a:rPr>
            <a:t>: </a:t>
          </a:r>
          <a:r>
            <a:rPr lang="en-GB" sz="1800" i="1" noProof="0" dirty="0">
              <a:solidFill>
                <a:schemeClr val="tx1"/>
              </a:solidFill>
              <a:latin typeface="Calibri" panose="020F0502020204030204" pitchFamily="34" charset="0"/>
              <a:ea typeface="ＭＳ Ｐゴシック" charset="0"/>
              <a:cs typeface="Calibri" panose="020F0502020204030204" pitchFamily="34" charset="0"/>
            </a:rPr>
            <a:t>LN e VMN, Arc N. </a:t>
          </a:r>
          <a:endParaRPr lang="en-GB" sz="1800" noProof="0" dirty="0">
            <a:latin typeface="Calibri" panose="020F0502020204030204" pitchFamily="34" charset="0"/>
            <a:cs typeface="Calibri" panose="020F0502020204030204" pitchFamily="34" charset="0"/>
          </a:endParaRPr>
        </a:p>
      </dgm:t>
    </dgm:pt>
    <dgm:pt modelId="{3F960EA2-CFF2-453F-AF0D-6BD4A112FE95}" type="parTrans" cxnId="{7927EABD-3C91-43CE-826F-8C0347B0532A}">
      <dgm:prSet/>
      <dgm:spPr/>
      <dgm:t>
        <a:bodyPr/>
        <a:lstStyle/>
        <a:p>
          <a:endParaRPr lang="en-GB" dirty="0"/>
        </a:p>
      </dgm:t>
    </dgm:pt>
    <dgm:pt modelId="{E2450D49-A70B-43C4-8ED5-1489EF2FD7E7}" type="sibTrans" cxnId="{7927EABD-3C91-43CE-826F-8C0347B0532A}">
      <dgm:prSet/>
      <dgm:spPr/>
      <dgm:t>
        <a:bodyPr/>
        <a:lstStyle/>
        <a:p>
          <a:endParaRPr lang="en-GB" dirty="0"/>
        </a:p>
      </dgm:t>
    </dgm:pt>
    <dgm:pt modelId="{E0AD540F-A642-44B5-827D-1019D94C5060}">
      <dgm:prSet phldrT="[Testo]" custT="1"/>
      <dgm:spPr/>
      <dgm:t>
        <a:bodyPr/>
        <a:lstStyle/>
        <a:p>
          <a:r>
            <a:rPr lang="en-GB" sz="2400" noProof="0" dirty="0"/>
            <a:t>Gralin</a:t>
          </a:r>
        </a:p>
        <a:p>
          <a:r>
            <a:rPr lang="en-GB" sz="2400" noProof="0" dirty="0"/>
            <a:t>(</a:t>
          </a:r>
          <a:r>
            <a:rPr lang="en-GB" sz="2000" noProof="0" dirty="0"/>
            <a:t>hunger</a:t>
          </a:r>
          <a:r>
            <a:rPr lang="en-GB" sz="2400" noProof="0" dirty="0"/>
            <a:t>)</a:t>
          </a:r>
        </a:p>
      </dgm:t>
    </dgm:pt>
    <dgm:pt modelId="{B1EC95E7-6B8D-45F1-BA31-37041DA5BF9D}" type="parTrans" cxnId="{90359ED6-6FC9-4745-AC63-DF06A5C734DA}">
      <dgm:prSet/>
      <dgm:spPr/>
      <dgm:t>
        <a:bodyPr/>
        <a:lstStyle/>
        <a:p>
          <a:endParaRPr lang="en-GB" dirty="0"/>
        </a:p>
      </dgm:t>
    </dgm:pt>
    <dgm:pt modelId="{48C5AD2B-103B-4D00-9CDD-C133A69FA56E}" type="sibTrans" cxnId="{90359ED6-6FC9-4745-AC63-DF06A5C734DA}">
      <dgm:prSet/>
      <dgm:spPr/>
      <dgm:t>
        <a:bodyPr/>
        <a:lstStyle/>
        <a:p>
          <a:endParaRPr lang="en-GB" dirty="0"/>
        </a:p>
      </dgm:t>
    </dgm:pt>
    <dgm:pt modelId="{F787DFED-FE4E-49CF-B420-7449E8EE267B}">
      <dgm:prSet phldrT="[Testo]"/>
      <dgm:spPr>
        <a:solidFill>
          <a:srgbClr val="0070C0"/>
        </a:solidFill>
        <a:ln>
          <a:solidFill>
            <a:schemeClr val="tx1"/>
          </a:solidFill>
        </a:ln>
      </dgm:spPr>
      <dgm:t>
        <a:bodyPr/>
        <a:lstStyle/>
        <a:p>
          <a:r>
            <a:rPr lang="en-GB" noProof="0" dirty="0">
              <a:solidFill>
                <a:srgbClr val="FFFFFF"/>
              </a:solidFill>
            </a:rPr>
            <a:t>Sistema </a:t>
          </a:r>
          <a:r>
            <a:rPr lang="en-GB" noProof="0" dirty="0" err="1">
              <a:solidFill>
                <a:srgbClr val="FFFFFF"/>
              </a:solidFill>
            </a:rPr>
            <a:t>Edonico</a:t>
          </a:r>
          <a:endParaRPr lang="en-GB" dirty="0">
            <a:solidFill>
              <a:srgbClr val="FFFFFF"/>
            </a:solidFill>
          </a:endParaRPr>
        </a:p>
      </dgm:t>
    </dgm:pt>
    <dgm:pt modelId="{3AC96F3E-1FC4-4716-A3EE-075B30166AA4}" type="parTrans" cxnId="{3C85CF9F-DD04-4A14-B14C-65CAC7355183}">
      <dgm:prSet/>
      <dgm:spPr/>
      <dgm:t>
        <a:bodyPr/>
        <a:lstStyle/>
        <a:p>
          <a:endParaRPr lang="en-GB" dirty="0"/>
        </a:p>
      </dgm:t>
    </dgm:pt>
    <dgm:pt modelId="{F59F0D34-17D2-4416-8296-C1937DAFB3E5}" type="sibTrans" cxnId="{3C85CF9F-DD04-4A14-B14C-65CAC7355183}">
      <dgm:prSet/>
      <dgm:spPr/>
      <dgm:t>
        <a:bodyPr/>
        <a:lstStyle/>
        <a:p>
          <a:endParaRPr lang="en-GB" dirty="0"/>
        </a:p>
      </dgm:t>
    </dgm:pt>
    <dgm:pt modelId="{7CBF138E-1CE0-4970-BF7D-D907315AE680}">
      <dgm:prSet phldrT="[Testo]" custT="1"/>
      <dgm:spPr/>
      <dgm:t>
        <a:bodyPr/>
        <a:lstStyle/>
        <a:p>
          <a:pPr>
            <a:spcAft>
              <a:spcPts val="0"/>
            </a:spcAft>
          </a:pPr>
          <a:r>
            <a:rPr lang="en-GB" sz="1800" b="1" dirty="0">
              <a:latin typeface="+mn-lt"/>
            </a:rPr>
            <a:t>DA Sistema </a:t>
          </a:r>
          <a:r>
            <a:rPr lang="en-GB" sz="1800" b="1" dirty="0" err="1">
              <a:latin typeface="+mn-lt"/>
            </a:rPr>
            <a:t>della</a:t>
          </a:r>
          <a:r>
            <a:rPr lang="en-GB" sz="1800" b="1" dirty="0">
              <a:latin typeface="+mn-lt"/>
            </a:rPr>
            <a:t> </a:t>
          </a:r>
          <a:r>
            <a:rPr lang="en-GB" sz="1800" b="1" dirty="0" err="1">
              <a:latin typeface="+mn-lt"/>
            </a:rPr>
            <a:t>ricompensa</a:t>
          </a:r>
          <a:endParaRPr lang="en-GB" sz="1800" b="1" dirty="0">
            <a:latin typeface="+mn-lt"/>
          </a:endParaRPr>
        </a:p>
        <a:p>
          <a:pPr>
            <a:spcAft>
              <a:spcPts val="0"/>
            </a:spcAft>
          </a:pPr>
          <a:r>
            <a:rPr lang="en-GB" sz="1800" dirty="0" err="1">
              <a:latin typeface="+mn-lt"/>
            </a:rPr>
            <a:t>apprendimento</a:t>
          </a:r>
          <a:r>
            <a:rPr lang="en-GB" sz="1800" dirty="0">
              <a:latin typeface="+mn-lt"/>
            </a:rPr>
            <a:t> </a:t>
          </a:r>
          <a:r>
            <a:rPr lang="en-GB" sz="1800" dirty="0" err="1">
              <a:latin typeface="+mn-lt"/>
            </a:rPr>
            <a:t>ricompenza</a:t>
          </a:r>
          <a:r>
            <a:rPr lang="en-GB" sz="1800" dirty="0">
              <a:latin typeface="+mn-lt"/>
            </a:rPr>
            <a:t>/</a:t>
          </a:r>
          <a:r>
            <a:rPr lang="en-GB" sz="1800" dirty="0" err="1">
              <a:latin typeface="+mn-lt"/>
            </a:rPr>
            <a:t>motivazione</a:t>
          </a:r>
          <a:endParaRPr lang="en-GB" sz="1800" dirty="0">
            <a:latin typeface="+mn-lt"/>
          </a:endParaRPr>
        </a:p>
        <a:p>
          <a:pPr>
            <a:spcAft>
              <a:spcPts val="0"/>
            </a:spcAft>
          </a:pPr>
          <a:endParaRPr lang="en-GB" sz="1800" dirty="0">
            <a:latin typeface="+mn-lt"/>
          </a:endParaRPr>
        </a:p>
        <a:p>
          <a:pPr>
            <a:spcAft>
              <a:spcPts val="0"/>
            </a:spcAft>
          </a:pPr>
          <a:r>
            <a:rPr lang="en-GB" sz="1800" b="1" dirty="0" err="1">
              <a:latin typeface="+mn-lt"/>
            </a:rPr>
            <a:t>Funzioni</a:t>
          </a:r>
          <a:r>
            <a:rPr lang="en-GB" sz="1800" b="1" dirty="0">
              <a:latin typeface="+mn-lt"/>
            </a:rPr>
            <a:t> </a:t>
          </a:r>
          <a:r>
            <a:rPr lang="en-GB" sz="1800" b="1" dirty="0" err="1">
              <a:latin typeface="+mn-lt"/>
            </a:rPr>
            <a:t>esecutive</a:t>
          </a:r>
          <a:endParaRPr lang="en-GB" sz="1800" b="1" dirty="0">
            <a:latin typeface="+mn-lt"/>
          </a:endParaRPr>
        </a:p>
        <a:p>
          <a:pPr>
            <a:spcAft>
              <a:spcPts val="0"/>
            </a:spcAft>
          </a:pPr>
          <a:r>
            <a:rPr lang="en-GB" sz="1800" dirty="0" err="1">
              <a:latin typeface="+mn-lt"/>
            </a:rPr>
            <a:t>Funzioni</a:t>
          </a:r>
          <a:r>
            <a:rPr lang="en-GB" sz="1800" dirty="0">
              <a:latin typeface="+mn-lt"/>
            </a:rPr>
            <a:t> </a:t>
          </a:r>
          <a:r>
            <a:rPr lang="en-GB" sz="1800" dirty="0" err="1">
              <a:latin typeface="+mn-lt"/>
            </a:rPr>
            <a:t>esecutive</a:t>
          </a:r>
          <a:r>
            <a:rPr lang="en-GB" sz="1800" dirty="0">
              <a:latin typeface="+mn-lt"/>
            </a:rPr>
            <a:t>, </a:t>
          </a:r>
          <a:r>
            <a:rPr lang="en-GB" sz="1800" dirty="0" err="1">
              <a:latin typeface="+mn-lt"/>
            </a:rPr>
            <a:t>Controllo</a:t>
          </a:r>
          <a:r>
            <a:rPr lang="en-GB" sz="1800" dirty="0">
              <a:latin typeface="+mn-lt"/>
            </a:rPr>
            <a:t> </a:t>
          </a:r>
          <a:r>
            <a:rPr lang="en-GB" sz="1800" dirty="0" err="1">
              <a:latin typeface="+mn-lt"/>
            </a:rPr>
            <a:t>cogntiivo</a:t>
          </a:r>
          <a:endParaRPr lang="en-GB" sz="1800" dirty="0">
            <a:latin typeface="+mn-lt"/>
          </a:endParaRPr>
        </a:p>
      </dgm:t>
    </dgm:pt>
    <dgm:pt modelId="{84158489-757D-45E2-A371-6F5C07DE47E6}" type="parTrans" cxnId="{D7B1285E-0F68-426D-9B60-DB11196D3B1D}">
      <dgm:prSet/>
      <dgm:spPr/>
      <dgm:t>
        <a:bodyPr/>
        <a:lstStyle/>
        <a:p>
          <a:endParaRPr lang="en-GB" dirty="0"/>
        </a:p>
      </dgm:t>
    </dgm:pt>
    <dgm:pt modelId="{32CA3AC4-05E7-43F1-87DA-FFC372C23727}" type="sibTrans" cxnId="{D7B1285E-0F68-426D-9B60-DB11196D3B1D}">
      <dgm:prSet/>
      <dgm:spPr/>
      <dgm:t>
        <a:bodyPr/>
        <a:lstStyle/>
        <a:p>
          <a:endParaRPr lang="en-GB" dirty="0"/>
        </a:p>
      </dgm:t>
    </dgm:pt>
    <dgm:pt modelId="{50D62E09-01E2-4DB7-BB74-84BF55FA45DC}">
      <dgm:prSet phldrT="[Testo]" custT="1"/>
      <dgm:spPr/>
      <dgm:t>
        <a:bodyPr/>
        <a:lstStyle/>
        <a:p>
          <a:endParaRPr lang="en-GB" sz="2000" dirty="0"/>
        </a:p>
      </dgm:t>
    </dgm:pt>
    <dgm:pt modelId="{25C85815-87B8-4481-970D-53A1E9EFF862}" type="parTrans" cxnId="{A6AB14C6-926B-4794-A3BC-44B0FB1EAAF2}">
      <dgm:prSet/>
      <dgm:spPr/>
      <dgm:t>
        <a:bodyPr/>
        <a:lstStyle/>
        <a:p>
          <a:endParaRPr lang="en-GB" dirty="0"/>
        </a:p>
      </dgm:t>
    </dgm:pt>
    <dgm:pt modelId="{E0046090-51DD-407C-BE0B-C3E0E6720BAA}" type="sibTrans" cxnId="{A6AB14C6-926B-4794-A3BC-44B0FB1EAAF2}">
      <dgm:prSet/>
      <dgm:spPr/>
      <dgm:t>
        <a:bodyPr/>
        <a:lstStyle/>
        <a:p>
          <a:endParaRPr lang="en-GB" dirty="0"/>
        </a:p>
      </dgm:t>
    </dgm:pt>
    <dgm:pt modelId="{A6DBACAD-AC7A-4739-9013-BAFDE4212F57}" type="pres">
      <dgm:prSet presAssocID="{68EAF47D-24D5-42F9-AB1D-998F4C3D4A94}" presName="diagram" presStyleCnt="0">
        <dgm:presLayoutVars>
          <dgm:chPref val="1"/>
          <dgm:dir/>
          <dgm:animOne val="branch"/>
          <dgm:animLvl val="lvl"/>
          <dgm:resizeHandles/>
        </dgm:presLayoutVars>
      </dgm:prSet>
      <dgm:spPr/>
    </dgm:pt>
    <dgm:pt modelId="{A3BE821D-F8EA-4D3D-9B1C-63B9842D77F1}" type="pres">
      <dgm:prSet presAssocID="{7DC3C6C1-A527-4583-A28B-D7C818AC74D2}" presName="root" presStyleCnt="0"/>
      <dgm:spPr/>
    </dgm:pt>
    <dgm:pt modelId="{5ED5451E-6D41-4E8B-85B2-CBFE359CC8BA}" type="pres">
      <dgm:prSet presAssocID="{7DC3C6C1-A527-4583-A28B-D7C818AC74D2}" presName="rootComposite" presStyleCnt="0"/>
      <dgm:spPr/>
    </dgm:pt>
    <dgm:pt modelId="{60752A07-DF38-4E63-95D9-828F98278F4A}" type="pres">
      <dgm:prSet presAssocID="{7DC3C6C1-A527-4583-A28B-D7C818AC74D2}" presName="rootText" presStyleLbl="node1" presStyleIdx="0" presStyleCnt="2" custLinFactNeighborX="-86254" custLinFactNeighborY="240"/>
      <dgm:spPr/>
    </dgm:pt>
    <dgm:pt modelId="{23335385-A23D-48A3-ADFB-9752E3BD1329}" type="pres">
      <dgm:prSet presAssocID="{7DC3C6C1-A527-4583-A28B-D7C818AC74D2}" presName="rootConnector" presStyleLbl="node1" presStyleIdx="0" presStyleCnt="2"/>
      <dgm:spPr/>
    </dgm:pt>
    <dgm:pt modelId="{7CEE50C4-F502-401C-940F-2D868426E5F3}" type="pres">
      <dgm:prSet presAssocID="{7DC3C6C1-A527-4583-A28B-D7C818AC74D2}" presName="childShape" presStyleCnt="0"/>
      <dgm:spPr/>
    </dgm:pt>
    <dgm:pt modelId="{6B422213-A24E-4ED8-ABD4-4E19A81C1F27}" type="pres">
      <dgm:prSet presAssocID="{3F960EA2-CFF2-453F-AF0D-6BD4A112FE95}" presName="Name13" presStyleLbl="parChTrans1D2" presStyleIdx="0" presStyleCnt="4"/>
      <dgm:spPr/>
    </dgm:pt>
    <dgm:pt modelId="{AAA4CFE5-1EE5-4ECC-9BBD-C6D0F7A2A1B0}" type="pres">
      <dgm:prSet presAssocID="{06E09BE5-D574-4441-9DB1-5D90D03AE83D}" presName="childText" presStyleLbl="bgAcc1" presStyleIdx="0" presStyleCnt="4" custScaleX="197830" custScaleY="113435" custLinFactNeighborX="-76926" custLinFactNeighborY="-3777">
        <dgm:presLayoutVars>
          <dgm:bulletEnabled val="1"/>
        </dgm:presLayoutVars>
      </dgm:prSet>
      <dgm:spPr/>
    </dgm:pt>
    <dgm:pt modelId="{93B580CA-1B1C-40BC-9BBA-120779FA509B}" type="pres">
      <dgm:prSet presAssocID="{B1EC95E7-6B8D-45F1-BA31-37041DA5BF9D}" presName="Name13" presStyleLbl="parChTrans1D2" presStyleIdx="1" presStyleCnt="4"/>
      <dgm:spPr/>
    </dgm:pt>
    <dgm:pt modelId="{5A75D230-ED80-4296-A075-24D7BAD6471D}" type="pres">
      <dgm:prSet presAssocID="{E0AD540F-A642-44B5-827D-1019D94C5060}" presName="childText" presStyleLbl="bgAcc1" presStyleIdx="1" presStyleCnt="4" custScaleX="127139" custScaleY="147391" custLinFactNeighborX="-72808" custLinFactNeighborY="-11645">
        <dgm:presLayoutVars>
          <dgm:bulletEnabled val="1"/>
        </dgm:presLayoutVars>
      </dgm:prSet>
      <dgm:spPr/>
    </dgm:pt>
    <dgm:pt modelId="{73B08A72-C177-42ED-B6F9-DB0445A75508}" type="pres">
      <dgm:prSet presAssocID="{F787DFED-FE4E-49CF-B420-7449E8EE267B}" presName="root" presStyleCnt="0"/>
      <dgm:spPr/>
    </dgm:pt>
    <dgm:pt modelId="{C14301E4-C6F5-43D2-BA09-A0F6EBFA107A}" type="pres">
      <dgm:prSet presAssocID="{F787DFED-FE4E-49CF-B420-7449E8EE267B}" presName="rootComposite" presStyleCnt="0"/>
      <dgm:spPr/>
    </dgm:pt>
    <dgm:pt modelId="{593E4C57-7430-4001-B2AD-E18CD5BE7535}" type="pres">
      <dgm:prSet presAssocID="{F787DFED-FE4E-49CF-B420-7449E8EE267B}" presName="rootText" presStyleLbl="node1" presStyleIdx="1" presStyleCnt="2" custLinFactNeighborX="57962" custLinFactNeighborY="-55"/>
      <dgm:spPr/>
    </dgm:pt>
    <dgm:pt modelId="{CDBF6884-C941-4B60-B602-5C30D7DD283F}" type="pres">
      <dgm:prSet presAssocID="{F787DFED-FE4E-49CF-B420-7449E8EE267B}" presName="rootConnector" presStyleLbl="node1" presStyleIdx="1" presStyleCnt="2"/>
      <dgm:spPr/>
    </dgm:pt>
    <dgm:pt modelId="{5FF64ADC-DC12-47C0-8EC8-43CCF665877D}" type="pres">
      <dgm:prSet presAssocID="{F787DFED-FE4E-49CF-B420-7449E8EE267B}" presName="childShape" presStyleCnt="0"/>
      <dgm:spPr/>
    </dgm:pt>
    <dgm:pt modelId="{D17BFB16-238C-4D9A-8AD2-466EB17650B6}" type="pres">
      <dgm:prSet presAssocID="{84158489-757D-45E2-A371-6F5C07DE47E6}" presName="Name13" presStyleLbl="parChTrans1D2" presStyleIdx="2" presStyleCnt="4"/>
      <dgm:spPr/>
    </dgm:pt>
    <dgm:pt modelId="{B317E7F8-B50A-49AE-9FB6-CFA521E69AE2}" type="pres">
      <dgm:prSet presAssocID="{7CBF138E-1CE0-4970-BF7D-D907315AE680}" presName="childText" presStyleLbl="bgAcc1" presStyleIdx="2" presStyleCnt="4" custScaleX="204575" custScaleY="182604" custLinFactNeighborX="80984" custLinFactNeighborY="-6570">
        <dgm:presLayoutVars>
          <dgm:bulletEnabled val="1"/>
        </dgm:presLayoutVars>
      </dgm:prSet>
      <dgm:spPr/>
    </dgm:pt>
    <dgm:pt modelId="{35430464-775C-4A9B-97B7-641941B73C29}" type="pres">
      <dgm:prSet presAssocID="{25C85815-87B8-4481-970D-53A1E9EFF862}" presName="Name13" presStyleLbl="parChTrans1D2" presStyleIdx="3" presStyleCnt="4"/>
      <dgm:spPr/>
    </dgm:pt>
    <dgm:pt modelId="{725A4F74-826D-4B6A-913F-978D417CF322}" type="pres">
      <dgm:prSet presAssocID="{50D62E09-01E2-4DB7-BB74-84BF55FA45DC}" presName="childText" presStyleLbl="bgAcc1" presStyleIdx="3" presStyleCnt="4" custScaleX="153184" custScaleY="168185" custLinFactNeighborX="60297" custLinFactNeighborY="-1672">
        <dgm:presLayoutVars>
          <dgm:bulletEnabled val="1"/>
        </dgm:presLayoutVars>
      </dgm:prSet>
      <dgm:spPr/>
    </dgm:pt>
  </dgm:ptLst>
  <dgm:cxnLst>
    <dgm:cxn modelId="{BB1C8200-AA5F-6D4D-BA10-67B08E175C9C}" type="presOf" srcId="{7CBF138E-1CE0-4970-BF7D-D907315AE680}" destId="{B317E7F8-B50A-49AE-9FB6-CFA521E69AE2}" srcOrd="0" destOrd="0" presId="urn:microsoft.com/office/officeart/2005/8/layout/hierarchy3"/>
    <dgm:cxn modelId="{D73ED303-A92B-5B45-867E-9439F904E7CD}" type="presOf" srcId="{7DC3C6C1-A527-4583-A28B-D7C818AC74D2}" destId="{60752A07-DF38-4E63-95D9-828F98278F4A}" srcOrd="0" destOrd="0" presId="urn:microsoft.com/office/officeart/2005/8/layout/hierarchy3"/>
    <dgm:cxn modelId="{12333E19-1F0C-D748-977B-28721DC3819D}" type="presOf" srcId="{06E09BE5-D574-4441-9DB1-5D90D03AE83D}" destId="{AAA4CFE5-1EE5-4ECC-9BBD-C6D0F7A2A1B0}" srcOrd="0" destOrd="0" presId="urn:microsoft.com/office/officeart/2005/8/layout/hierarchy3"/>
    <dgm:cxn modelId="{3EACF449-8FEB-6C44-A44D-8ED3D73D5A3F}" type="presOf" srcId="{F787DFED-FE4E-49CF-B420-7449E8EE267B}" destId="{593E4C57-7430-4001-B2AD-E18CD5BE7535}" srcOrd="0" destOrd="0" presId="urn:microsoft.com/office/officeart/2005/8/layout/hierarchy3"/>
    <dgm:cxn modelId="{D7B1285E-0F68-426D-9B60-DB11196D3B1D}" srcId="{F787DFED-FE4E-49CF-B420-7449E8EE267B}" destId="{7CBF138E-1CE0-4970-BF7D-D907315AE680}" srcOrd="0" destOrd="0" parTransId="{84158489-757D-45E2-A371-6F5C07DE47E6}" sibTransId="{32CA3AC4-05E7-43F1-87DA-FFC372C23727}"/>
    <dgm:cxn modelId="{120D4160-739E-2746-86BF-6D0C17925794}" type="presOf" srcId="{25C85815-87B8-4481-970D-53A1E9EFF862}" destId="{35430464-775C-4A9B-97B7-641941B73C29}" srcOrd="0" destOrd="0" presId="urn:microsoft.com/office/officeart/2005/8/layout/hierarchy3"/>
    <dgm:cxn modelId="{DB969C65-70C9-E84D-B7C7-78666CDACEAA}" type="presOf" srcId="{68EAF47D-24D5-42F9-AB1D-998F4C3D4A94}" destId="{A6DBACAD-AC7A-4739-9013-BAFDE4212F57}" srcOrd="0" destOrd="0" presId="urn:microsoft.com/office/officeart/2005/8/layout/hierarchy3"/>
    <dgm:cxn modelId="{42476192-5AF0-0044-9826-FE4D5F0F8E59}" type="presOf" srcId="{50D62E09-01E2-4DB7-BB74-84BF55FA45DC}" destId="{725A4F74-826D-4B6A-913F-978D417CF322}" srcOrd="0" destOrd="0" presId="urn:microsoft.com/office/officeart/2005/8/layout/hierarchy3"/>
    <dgm:cxn modelId="{3A412593-8C16-4A4C-84A9-C531DD11C2DE}" type="presOf" srcId="{B1EC95E7-6B8D-45F1-BA31-37041DA5BF9D}" destId="{93B580CA-1B1C-40BC-9BBA-120779FA509B}" srcOrd="0" destOrd="0" presId="urn:microsoft.com/office/officeart/2005/8/layout/hierarchy3"/>
    <dgm:cxn modelId="{3C85CF9F-DD04-4A14-B14C-65CAC7355183}" srcId="{68EAF47D-24D5-42F9-AB1D-998F4C3D4A94}" destId="{F787DFED-FE4E-49CF-B420-7449E8EE267B}" srcOrd="1" destOrd="0" parTransId="{3AC96F3E-1FC4-4716-A3EE-075B30166AA4}" sibTransId="{F59F0D34-17D2-4416-8296-C1937DAFB3E5}"/>
    <dgm:cxn modelId="{39873EB1-ED6B-C641-8496-61B36EAF3EB2}" type="presOf" srcId="{E0AD540F-A642-44B5-827D-1019D94C5060}" destId="{5A75D230-ED80-4296-A075-24D7BAD6471D}" srcOrd="0" destOrd="0" presId="urn:microsoft.com/office/officeart/2005/8/layout/hierarchy3"/>
    <dgm:cxn modelId="{0301F7B5-791F-C249-A188-490B24C4013F}" type="presOf" srcId="{F787DFED-FE4E-49CF-B420-7449E8EE267B}" destId="{CDBF6884-C941-4B60-B602-5C30D7DD283F}" srcOrd="1" destOrd="0" presId="urn:microsoft.com/office/officeart/2005/8/layout/hierarchy3"/>
    <dgm:cxn modelId="{7927EABD-3C91-43CE-826F-8C0347B0532A}" srcId="{7DC3C6C1-A527-4583-A28B-D7C818AC74D2}" destId="{06E09BE5-D574-4441-9DB1-5D90D03AE83D}" srcOrd="0" destOrd="0" parTransId="{3F960EA2-CFF2-453F-AF0D-6BD4A112FE95}" sibTransId="{E2450D49-A70B-43C4-8ED5-1489EF2FD7E7}"/>
    <dgm:cxn modelId="{A6AB14C6-926B-4794-A3BC-44B0FB1EAAF2}" srcId="{F787DFED-FE4E-49CF-B420-7449E8EE267B}" destId="{50D62E09-01E2-4DB7-BB74-84BF55FA45DC}" srcOrd="1" destOrd="0" parTransId="{25C85815-87B8-4481-970D-53A1E9EFF862}" sibTransId="{E0046090-51DD-407C-BE0B-C3E0E6720BAA}"/>
    <dgm:cxn modelId="{7E03D6CC-2FB3-4B61-8723-3198493C25B0}" srcId="{68EAF47D-24D5-42F9-AB1D-998F4C3D4A94}" destId="{7DC3C6C1-A527-4583-A28B-D7C818AC74D2}" srcOrd="0" destOrd="0" parTransId="{E5AB9513-B16C-4510-B005-09FFD6312C94}" sibTransId="{58E3DF05-24CE-4ED0-94CB-2C368FA10C2C}"/>
    <dgm:cxn modelId="{84284AD0-3512-474B-8DAE-C759B445D000}" type="presOf" srcId="{3F960EA2-CFF2-453F-AF0D-6BD4A112FE95}" destId="{6B422213-A24E-4ED8-ABD4-4E19A81C1F27}" srcOrd="0" destOrd="0" presId="urn:microsoft.com/office/officeart/2005/8/layout/hierarchy3"/>
    <dgm:cxn modelId="{90359ED6-6FC9-4745-AC63-DF06A5C734DA}" srcId="{7DC3C6C1-A527-4583-A28B-D7C818AC74D2}" destId="{E0AD540F-A642-44B5-827D-1019D94C5060}" srcOrd="1" destOrd="0" parTransId="{B1EC95E7-6B8D-45F1-BA31-37041DA5BF9D}" sibTransId="{48C5AD2B-103B-4D00-9CDD-C133A69FA56E}"/>
    <dgm:cxn modelId="{F943BCDA-4A4B-0649-ADC4-2E4342AB6437}" type="presOf" srcId="{84158489-757D-45E2-A371-6F5C07DE47E6}" destId="{D17BFB16-238C-4D9A-8AD2-466EB17650B6}" srcOrd="0" destOrd="0" presId="urn:microsoft.com/office/officeart/2005/8/layout/hierarchy3"/>
    <dgm:cxn modelId="{BC0B87E9-197A-EB45-A4F8-EB84DB92CE40}" type="presOf" srcId="{7DC3C6C1-A527-4583-A28B-D7C818AC74D2}" destId="{23335385-A23D-48A3-ADFB-9752E3BD1329}" srcOrd="1" destOrd="0" presId="urn:microsoft.com/office/officeart/2005/8/layout/hierarchy3"/>
    <dgm:cxn modelId="{A73D3BA2-CE76-9B4A-83D0-BA6F4AE362C5}" type="presParOf" srcId="{A6DBACAD-AC7A-4739-9013-BAFDE4212F57}" destId="{A3BE821D-F8EA-4D3D-9B1C-63B9842D77F1}" srcOrd="0" destOrd="0" presId="urn:microsoft.com/office/officeart/2005/8/layout/hierarchy3"/>
    <dgm:cxn modelId="{755BB295-9230-5340-AA63-9007DA8CDCDB}" type="presParOf" srcId="{A3BE821D-F8EA-4D3D-9B1C-63B9842D77F1}" destId="{5ED5451E-6D41-4E8B-85B2-CBFE359CC8BA}" srcOrd="0" destOrd="0" presId="urn:microsoft.com/office/officeart/2005/8/layout/hierarchy3"/>
    <dgm:cxn modelId="{085219E6-C433-FF4C-B362-271EA07E38F6}" type="presParOf" srcId="{5ED5451E-6D41-4E8B-85B2-CBFE359CC8BA}" destId="{60752A07-DF38-4E63-95D9-828F98278F4A}" srcOrd="0" destOrd="0" presId="urn:microsoft.com/office/officeart/2005/8/layout/hierarchy3"/>
    <dgm:cxn modelId="{B6D60F15-1362-F94A-BF0D-8345F6F62746}" type="presParOf" srcId="{5ED5451E-6D41-4E8B-85B2-CBFE359CC8BA}" destId="{23335385-A23D-48A3-ADFB-9752E3BD1329}" srcOrd="1" destOrd="0" presId="urn:microsoft.com/office/officeart/2005/8/layout/hierarchy3"/>
    <dgm:cxn modelId="{B290B36E-3D27-524A-AE16-7BB0424E1920}" type="presParOf" srcId="{A3BE821D-F8EA-4D3D-9B1C-63B9842D77F1}" destId="{7CEE50C4-F502-401C-940F-2D868426E5F3}" srcOrd="1" destOrd="0" presId="urn:microsoft.com/office/officeart/2005/8/layout/hierarchy3"/>
    <dgm:cxn modelId="{633529A1-D02E-E14D-89FE-2CA36B1B5765}" type="presParOf" srcId="{7CEE50C4-F502-401C-940F-2D868426E5F3}" destId="{6B422213-A24E-4ED8-ABD4-4E19A81C1F27}" srcOrd="0" destOrd="0" presId="urn:microsoft.com/office/officeart/2005/8/layout/hierarchy3"/>
    <dgm:cxn modelId="{8923DAD9-4DDB-3A46-AA4F-783D4E34AE0B}" type="presParOf" srcId="{7CEE50C4-F502-401C-940F-2D868426E5F3}" destId="{AAA4CFE5-1EE5-4ECC-9BBD-C6D0F7A2A1B0}" srcOrd="1" destOrd="0" presId="urn:microsoft.com/office/officeart/2005/8/layout/hierarchy3"/>
    <dgm:cxn modelId="{0D4BCEE3-59A2-214C-B837-86C9B5EDF153}" type="presParOf" srcId="{7CEE50C4-F502-401C-940F-2D868426E5F3}" destId="{93B580CA-1B1C-40BC-9BBA-120779FA509B}" srcOrd="2" destOrd="0" presId="urn:microsoft.com/office/officeart/2005/8/layout/hierarchy3"/>
    <dgm:cxn modelId="{31C2D066-09ED-9547-9E4A-2B994DD673B1}" type="presParOf" srcId="{7CEE50C4-F502-401C-940F-2D868426E5F3}" destId="{5A75D230-ED80-4296-A075-24D7BAD6471D}" srcOrd="3" destOrd="0" presId="urn:microsoft.com/office/officeart/2005/8/layout/hierarchy3"/>
    <dgm:cxn modelId="{7663FC7E-50AB-954C-B337-3620B3D557A1}" type="presParOf" srcId="{A6DBACAD-AC7A-4739-9013-BAFDE4212F57}" destId="{73B08A72-C177-42ED-B6F9-DB0445A75508}" srcOrd="1" destOrd="0" presId="urn:microsoft.com/office/officeart/2005/8/layout/hierarchy3"/>
    <dgm:cxn modelId="{76503FE1-AAA6-994C-B01A-1CD3CC5A84A5}" type="presParOf" srcId="{73B08A72-C177-42ED-B6F9-DB0445A75508}" destId="{C14301E4-C6F5-43D2-BA09-A0F6EBFA107A}" srcOrd="0" destOrd="0" presId="urn:microsoft.com/office/officeart/2005/8/layout/hierarchy3"/>
    <dgm:cxn modelId="{5388427F-30D5-944A-B28A-7CCDB006BD59}" type="presParOf" srcId="{C14301E4-C6F5-43D2-BA09-A0F6EBFA107A}" destId="{593E4C57-7430-4001-B2AD-E18CD5BE7535}" srcOrd="0" destOrd="0" presId="urn:microsoft.com/office/officeart/2005/8/layout/hierarchy3"/>
    <dgm:cxn modelId="{2D3C01C0-CB07-E14C-AC96-5DE08CF93CAD}" type="presParOf" srcId="{C14301E4-C6F5-43D2-BA09-A0F6EBFA107A}" destId="{CDBF6884-C941-4B60-B602-5C30D7DD283F}" srcOrd="1" destOrd="0" presId="urn:microsoft.com/office/officeart/2005/8/layout/hierarchy3"/>
    <dgm:cxn modelId="{632AE329-C050-604A-A84F-84BFB056EE51}" type="presParOf" srcId="{73B08A72-C177-42ED-B6F9-DB0445A75508}" destId="{5FF64ADC-DC12-47C0-8EC8-43CCF665877D}" srcOrd="1" destOrd="0" presId="urn:microsoft.com/office/officeart/2005/8/layout/hierarchy3"/>
    <dgm:cxn modelId="{30A130E3-A26D-284E-BCEF-5ACA10D9A5D7}" type="presParOf" srcId="{5FF64ADC-DC12-47C0-8EC8-43CCF665877D}" destId="{D17BFB16-238C-4D9A-8AD2-466EB17650B6}" srcOrd="0" destOrd="0" presId="urn:microsoft.com/office/officeart/2005/8/layout/hierarchy3"/>
    <dgm:cxn modelId="{91BD718E-63A3-024B-B7FC-B6559146F044}" type="presParOf" srcId="{5FF64ADC-DC12-47C0-8EC8-43CCF665877D}" destId="{B317E7F8-B50A-49AE-9FB6-CFA521E69AE2}" srcOrd="1" destOrd="0" presId="urn:microsoft.com/office/officeart/2005/8/layout/hierarchy3"/>
    <dgm:cxn modelId="{BC048E1A-8545-AD49-9A56-A58BC7578B30}" type="presParOf" srcId="{5FF64ADC-DC12-47C0-8EC8-43CCF665877D}" destId="{35430464-775C-4A9B-97B7-641941B73C29}" srcOrd="2" destOrd="0" presId="urn:microsoft.com/office/officeart/2005/8/layout/hierarchy3"/>
    <dgm:cxn modelId="{694ED8B3-EF84-9544-8260-47E4769F98CA}" type="presParOf" srcId="{5FF64ADC-DC12-47C0-8EC8-43CCF665877D}" destId="{725A4F74-826D-4B6A-913F-978D417CF322}"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752A07-DF38-4E63-95D9-828F98278F4A}">
      <dsp:nvSpPr>
        <dsp:cNvPr id="0" name=""/>
        <dsp:cNvSpPr/>
      </dsp:nvSpPr>
      <dsp:spPr>
        <a:xfrm>
          <a:off x="281386" y="5212"/>
          <a:ext cx="2018480" cy="1009240"/>
        </a:xfrm>
        <a:prstGeom prst="roundRect">
          <a:avLst>
            <a:gd name="adj" fmla="val 10000"/>
          </a:avLst>
        </a:prstGeom>
        <a:solidFill>
          <a:srgbClr val="0070C0"/>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GB" sz="2800" kern="1200" noProof="0" dirty="0"/>
            <a:t>Sistema </a:t>
          </a:r>
          <a:r>
            <a:rPr lang="en-GB" sz="2800" kern="1200" noProof="0" dirty="0" err="1"/>
            <a:t>Omeostatico</a:t>
          </a:r>
          <a:endParaRPr lang="en-GB" sz="2800" kern="1200" dirty="0">
            <a:solidFill>
              <a:srgbClr val="FFFFFF"/>
            </a:solidFill>
          </a:endParaRPr>
        </a:p>
      </dsp:txBody>
      <dsp:txXfrm>
        <a:off x="310946" y="34772"/>
        <a:ext cx="1959360" cy="950120"/>
      </dsp:txXfrm>
    </dsp:sp>
    <dsp:sp modelId="{6B422213-A24E-4ED8-ABD4-4E19A81C1F27}">
      <dsp:nvSpPr>
        <dsp:cNvPr id="0" name=""/>
        <dsp:cNvSpPr/>
      </dsp:nvSpPr>
      <dsp:spPr>
        <a:xfrm>
          <a:off x="483234" y="1014452"/>
          <a:ext cx="700679" cy="784184"/>
        </a:xfrm>
        <a:custGeom>
          <a:avLst/>
          <a:gdLst/>
          <a:ahLst/>
          <a:cxnLst/>
          <a:rect l="0" t="0" r="0" b="0"/>
          <a:pathLst>
            <a:path>
              <a:moveTo>
                <a:pt x="0" y="0"/>
              </a:moveTo>
              <a:lnTo>
                <a:pt x="0" y="784184"/>
              </a:lnTo>
              <a:lnTo>
                <a:pt x="700679" y="78418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A4CFE5-1EE5-4ECC-9BBD-C6D0F7A2A1B0}">
      <dsp:nvSpPr>
        <dsp:cNvPr id="0" name=""/>
        <dsp:cNvSpPr/>
      </dsp:nvSpPr>
      <dsp:spPr>
        <a:xfrm>
          <a:off x="1183913" y="1226221"/>
          <a:ext cx="3194527" cy="114483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ts val="0"/>
            </a:spcAft>
            <a:buNone/>
          </a:pPr>
          <a:r>
            <a:rPr lang="en-GB" sz="1800" kern="1200" noProof="0" dirty="0">
              <a:latin typeface="Calibri" panose="020F0502020204030204" pitchFamily="34" charset="0"/>
              <a:cs typeface="Calibri" panose="020F0502020204030204" pitchFamily="34" charset="0"/>
            </a:rPr>
            <a:t>PYY, </a:t>
          </a:r>
          <a:r>
            <a:rPr lang="en-GB" sz="1800" kern="1200" noProof="0" dirty="0" err="1">
              <a:latin typeface="Calibri" panose="020F0502020204030204" pitchFamily="34" charset="0"/>
              <a:cs typeface="Calibri" panose="020F0502020204030204" pitchFamily="34" charset="0"/>
            </a:rPr>
            <a:t>Leptina</a:t>
          </a:r>
          <a:r>
            <a:rPr lang="en-GB" sz="1800" kern="1200" noProof="0" dirty="0">
              <a:latin typeface="Calibri" panose="020F0502020204030204" pitchFamily="34" charset="0"/>
              <a:cs typeface="Calibri" panose="020F0502020204030204" pitchFamily="34" charset="0"/>
            </a:rPr>
            <a:t>, </a:t>
          </a:r>
          <a:r>
            <a:rPr lang="en-GB" sz="1800" kern="1200" noProof="0" dirty="0" err="1">
              <a:latin typeface="Calibri" panose="020F0502020204030204" pitchFamily="34" charset="0"/>
              <a:cs typeface="Calibri" panose="020F0502020204030204" pitchFamily="34" charset="0"/>
            </a:rPr>
            <a:t>insulina</a:t>
          </a:r>
          <a:r>
            <a:rPr lang="en-GB" sz="1800" kern="1200" noProof="0" dirty="0">
              <a:latin typeface="Calibri" panose="020F0502020204030204" pitchFamily="34" charset="0"/>
              <a:cs typeface="Calibri" panose="020F0502020204030204" pitchFamily="34" charset="0"/>
            </a:rPr>
            <a:t>, GLP1 </a:t>
          </a:r>
          <a:r>
            <a:rPr lang="en-GB" sz="1800" kern="1200" noProof="0" dirty="0" err="1">
              <a:latin typeface="Calibri" panose="020F0502020204030204" pitchFamily="34" charset="0"/>
              <a:cs typeface="Calibri" panose="020F0502020204030204" pitchFamily="34" charset="0"/>
            </a:rPr>
            <a:t>sazietà</a:t>
          </a:r>
          <a:endParaRPr lang="en-GB" sz="1800" kern="1200" noProof="0" dirty="0">
            <a:latin typeface="Calibri" panose="020F0502020204030204" pitchFamily="34" charset="0"/>
            <a:cs typeface="Calibri" panose="020F0502020204030204" pitchFamily="34" charset="0"/>
          </a:endParaRPr>
        </a:p>
        <a:p>
          <a:pPr marL="0" lvl="0" indent="0" algn="ctr" defTabSz="800100">
            <a:lnSpc>
              <a:spcPct val="90000"/>
            </a:lnSpc>
            <a:spcBef>
              <a:spcPct val="0"/>
            </a:spcBef>
            <a:spcAft>
              <a:spcPts val="0"/>
            </a:spcAft>
            <a:buNone/>
          </a:pPr>
          <a:r>
            <a:rPr lang="en-GB" sz="1800" kern="1200" noProof="0" dirty="0" err="1">
              <a:latin typeface="Calibri" panose="020F0502020204030204" pitchFamily="34" charset="0"/>
              <a:cs typeface="Calibri" panose="020F0502020204030204" pitchFamily="34" charset="0"/>
            </a:rPr>
            <a:t>Grelina</a:t>
          </a:r>
          <a:r>
            <a:rPr lang="en-GB" sz="1800" kern="1200" noProof="0" dirty="0">
              <a:latin typeface="Calibri" panose="020F0502020204030204" pitchFamily="34" charset="0"/>
              <a:cs typeface="Calibri" panose="020F0502020204030204" pitchFamily="34" charset="0"/>
            </a:rPr>
            <a:t> fame</a:t>
          </a:r>
          <a:endParaRPr lang="en-GB" sz="1800" kern="1200" noProof="0" dirty="0">
            <a:solidFill>
              <a:schemeClr val="tx1"/>
            </a:solidFill>
            <a:latin typeface="Calibri" panose="020F0502020204030204" pitchFamily="34" charset="0"/>
            <a:ea typeface="ＭＳ Ｐゴシック" charset="0"/>
            <a:cs typeface="Calibri" panose="020F0502020204030204" pitchFamily="34" charset="0"/>
          </a:endParaRPr>
        </a:p>
        <a:p>
          <a:pPr marL="0" lvl="0" indent="0" algn="ctr" defTabSz="800100">
            <a:lnSpc>
              <a:spcPct val="90000"/>
            </a:lnSpc>
            <a:spcBef>
              <a:spcPct val="0"/>
            </a:spcBef>
            <a:spcAft>
              <a:spcPts val="0"/>
            </a:spcAft>
            <a:buNone/>
          </a:pPr>
          <a:r>
            <a:rPr lang="en-GB" sz="1800" b="1" kern="1200" noProof="0" dirty="0" err="1">
              <a:solidFill>
                <a:schemeClr val="tx1"/>
              </a:solidFill>
              <a:latin typeface="Calibri" panose="020F0502020204030204" pitchFamily="34" charset="0"/>
              <a:ea typeface="ＭＳ Ｐゴシック" charset="0"/>
              <a:cs typeface="Calibri" panose="020F0502020204030204" pitchFamily="34" charset="0"/>
            </a:rPr>
            <a:t>Ipotalamo</a:t>
          </a:r>
          <a:r>
            <a:rPr lang="en-GB" sz="1800" b="1" kern="1200" noProof="0" dirty="0">
              <a:solidFill>
                <a:schemeClr val="tx1"/>
              </a:solidFill>
              <a:latin typeface="Calibri" panose="020F0502020204030204" pitchFamily="34" charset="0"/>
              <a:ea typeface="ＭＳ Ｐゴシック" charset="0"/>
              <a:cs typeface="Calibri" panose="020F0502020204030204" pitchFamily="34" charset="0"/>
            </a:rPr>
            <a:t>: </a:t>
          </a:r>
          <a:r>
            <a:rPr lang="en-GB" sz="1800" i="1" kern="1200" noProof="0" dirty="0">
              <a:solidFill>
                <a:schemeClr val="tx1"/>
              </a:solidFill>
              <a:latin typeface="Calibri" panose="020F0502020204030204" pitchFamily="34" charset="0"/>
              <a:ea typeface="ＭＳ Ｐゴシック" charset="0"/>
              <a:cs typeface="Calibri" panose="020F0502020204030204" pitchFamily="34" charset="0"/>
            </a:rPr>
            <a:t>LN e VMN, Arc N. </a:t>
          </a:r>
          <a:endParaRPr lang="en-GB" sz="1800" kern="1200" noProof="0" dirty="0">
            <a:latin typeface="Calibri" panose="020F0502020204030204" pitchFamily="34" charset="0"/>
            <a:cs typeface="Calibri" panose="020F0502020204030204" pitchFamily="34" charset="0"/>
          </a:endParaRPr>
        </a:p>
      </dsp:txBody>
      <dsp:txXfrm>
        <a:off x="1217444" y="1259752"/>
        <a:ext cx="3127465" cy="1077769"/>
      </dsp:txXfrm>
    </dsp:sp>
    <dsp:sp modelId="{93B580CA-1B1C-40BC-9BBA-120779FA509B}">
      <dsp:nvSpPr>
        <dsp:cNvPr id="0" name=""/>
        <dsp:cNvSpPr/>
      </dsp:nvSpPr>
      <dsp:spPr>
        <a:xfrm>
          <a:off x="483234" y="1014452"/>
          <a:ext cx="767175" cy="2273267"/>
        </a:xfrm>
        <a:custGeom>
          <a:avLst/>
          <a:gdLst/>
          <a:ahLst/>
          <a:cxnLst/>
          <a:rect l="0" t="0" r="0" b="0"/>
          <a:pathLst>
            <a:path>
              <a:moveTo>
                <a:pt x="0" y="0"/>
              </a:moveTo>
              <a:lnTo>
                <a:pt x="0" y="2273267"/>
              </a:lnTo>
              <a:lnTo>
                <a:pt x="767175" y="227326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75D230-ED80-4296-A075-24D7BAD6471D}">
      <dsp:nvSpPr>
        <dsp:cNvPr id="0" name=""/>
        <dsp:cNvSpPr/>
      </dsp:nvSpPr>
      <dsp:spPr>
        <a:xfrm>
          <a:off x="1250410" y="2543955"/>
          <a:ext cx="2053020" cy="148752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GB" sz="2400" kern="1200" noProof="0" dirty="0"/>
            <a:t>Gralin</a:t>
          </a:r>
        </a:p>
        <a:p>
          <a:pPr marL="0" lvl="0" indent="0" algn="ctr" defTabSz="1066800">
            <a:lnSpc>
              <a:spcPct val="90000"/>
            </a:lnSpc>
            <a:spcBef>
              <a:spcPct val="0"/>
            </a:spcBef>
            <a:spcAft>
              <a:spcPct val="35000"/>
            </a:spcAft>
            <a:buNone/>
          </a:pPr>
          <a:r>
            <a:rPr lang="en-GB" sz="2400" kern="1200" noProof="0" dirty="0"/>
            <a:t>(</a:t>
          </a:r>
          <a:r>
            <a:rPr lang="en-GB" sz="2000" kern="1200" noProof="0" dirty="0"/>
            <a:t>hunger</a:t>
          </a:r>
          <a:r>
            <a:rPr lang="en-GB" sz="2400" kern="1200" noProof="0" dirty="0"/>
            <a:t>)</a:t>
          </a:r>
        </a:p>
      </dsp:txBody>
      <dsp:txXfrm>
        <a:off x="1293978" y="2587523"/>
        <a:ext cx="1965884" cy="1400393"/>
      </dsp:txXfrm>
    </dsp:sp>
    <dsp:sp modelId="{593E4C57-7430-4001-B2AD-E18CD5BE7535}">
      <dsp:nvSpPr>
        <dsp:cNvPr id="0" name=""/>
        <dsp:cNvSpPr/>
      </dsp:nvSpPr>
      <dsp:spPr>
        <a:xfrm>
          <a:off x="6891505" y="2235"/>
          <a:ext cx="2018480" cy="1009240"/>
        </a:xfrm>
        <a:prstGeom prst="roundRect">
          <a:avLst>
            <a:gd name="adj" fmla="val 10000"/>
          </a:avLst>
        </a:prstGeom>
        <a:solidFill>
          <a:srgbClr val="0070C0"/>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GB" sz="2800" kern="1200" noProof="0" dirty="0">
              <a:solidFill>
                <a:srgbClr val="FFFFFF"/>
              </a:solidFill>
            </a:rPr>
            <a:t>Sistema </a:t>
          </a:r>
          <a:r>
            <a:rPr lang="en-GB" sz="2800" kern="1200" noProof="0" dirty="0" err="1">
              <a:solidFill>
                <a:srgbClr val="FFFFFF"/>
              </a:solidFill>
            </a:rPr>
            <a:t>Edonico</a:t>
          </a:r>
          <a:endParaRPr lang="en-GB" sz="2800" kern="1200" dirty="0">
            <a:solidFill>
              <a:srgbClr val="FFFFFF"/>
            </a:solidFill>
          </a:endParaRPr>
        </a:p>
      </dsp:txBody>
      <dsp:txXfrm>
        <a:off x="6921065" y="31795"/>
        <a:ext cx="1959360" cy="950120"/>
      </dsp:txXfrm>
    </dsp:sp>
    <dsp:sp modelId="{D17BFB16-238C-4D9A-8AD2-466EB17650B6}">
      <dsp:nvSpPr>
        <dsp:cNvPr id="0" name=""/>
        <dsp:cNvSpPr/>
      </dsp:nvSpPr>
      <dsp:spPr>
        <a:xfrm>
          <a:off x="7093353" y="1011475"/>
          <a:ext cx="339613" cy="1108014"/>
        </a:xfrm>
        <a:custGeom>
          <a:avLst/>
          <a:gdLst/>
          <a:ahLst/>
          <a:cxnLst/>
          <a:rect l="0" t="0" r="0" b="0"/>
          <a:pathLst>
            <a:path>
              <a:moveTo>
                <a:pt x="0" y="0"/>
              </a:moveTo>
              <a:lnTo>
                <a:pt x="0" y="1108014"/>
              </a:lnTo>
              <a:lnTo>
                <a:pt x="339613" y="110801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17E7F8-B50A-49AE-9FB6-CFA521E69AE2}">
      <dsp:nvSpPr>
        <dsp:cNvPr id="0" name=""/>
        <dsp:cNvSpPr/>
      </dsp:nvSpPr>
      <dsp:spPr>
        <a:xfrm>
          <a:off x="7432966" y="1198033"/>
          <a:ext cx="3303444" cy="184291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ts val="0"/>
            </a:spcAft>
            <a:buNone/>
          </a:pPr>
          <a:r>
            <a:rPr lang="en-GB" sz="1800" b="1" kern="1200" dirty="0">
              <a:latin typeface="+mn-lt"/>
            </a:rPr>
            <a:t>DA Sistema </a:t>
          </a:r>
          <a:r>
            <a:rPr lang="en-GB" sz="1800" b="1" kern="1200" dirty="0" err="1">
              <a:latin typeface="+mn-lt"/>
            </a:rPr>
            <a:t>della</a:t>
          </a:r>
          <a:r>
            <a:rPr lang="en-GB" sz="1800" b="1" kern="1200" dirty="0">
              <a:latin typeface="+mn-lt"/>
            </a:rPr>
            <a:t> </a:t>
          </a:r>
          <a:r>
            <a:rPr lang="en-GB" sz="1800" b="1" kern="1200" dirty="0" err="1">
              <a:latin typeface="+mn-lt"/>
            </a:rPr>
            <a:t>ricompensa</a:t>
          </a:r>
          <a:endParaRPr lang="en-GB" sz="1800" b="1" kern="1200" dirty="0">
            <a:latin typeface="+mn-lt"/>
          </a:endParaRPr>
        </a:p>
        <a:p>
          <a:pPr marL="0" lvl="0" indent="0" algn="ctr" defTabSz="800100">
            <a:lnSpc>
              <a:spcPct val="90000"/>
            </a:lnSpc>
            <a:spcBef>
              <a:spcPct val="0"/>
            </a:spcBef>
            <a:spcAft>
              <a:spcPts val="0"/>
            </a:spcAft>
            <a:buNone/>
          </a:pPr>
          <a:r>
            <a:rPr lang="en-GB" sz="1800" kern="1200" dirty="0" err="1">
              <a:latin typeface="+mn-lt"/>
            </a:rPr>
            <a:t>apprendimento</a:t>
          </a:r>
          <a:r>
            <a:rPr lang="en-GB" sz="1800" kern="1200" dirty="0">
              <a:latin typeface="+mn-lt"/>
            </a:rPr>
            <a:t> </a:t>
          </a:r>
          <a:r>
            <a:rPr lang="en-GB" sz="1800" kern="1200" dirty="0" err="1">
              <a:latin typeface="+mn-lt"/>
            </a:rPr>
            <a:t>ricompenza</a:t>
          </a:r>
          <a:r>
            <a:rPr lang="en-GB" sz="1800" kern="1200" dirty="0">
              <a:latin typeface="+mn-lt"/>
            </a:rPr>
            <a:t>/</a:t>
          </a:r>
          <a:r>
            <a:rPr lang="en-GB" sz="1800" kern="1200" dirty="0" err="1">
              <a:latin typeface="+mn-lt"/>
            </a:rPr>
            <a:t>motivazione</a:t>
          </a:r>
          <a:endParaRPr lang="en-GB" sz="1800" kern="1200" dirty="0">
            <a:latin typeface="+mn-lt"/>
          </a:endParaRPr>
        </a:p>
        <a:p>
          <a:pPr marL="0" lvl="0" indent="0" algn="ctr" defTabSz="800100">
            <a:lnSpc>
              <a:spcPct val="90000"/>
            </a:lnSpc>
            <a:spcBef>
              <a:spcPct val="0"/>
            </a:spcBef>
            <a:spcAft>
              <a:spcPts val="0"/>
            </a:spcAft>
            <a:buNone/>
          </a:pPr>
          <a:endParaRPr lang="en-GB" sz="1800" kern="1200" dirty="0">
            <a:latin typeface="+mn-lt"/>
          </a:endParaRPr>
        </a:p>
        <a:p>
          <a:pPr marL="0" lvl="0" indent="0" algn="ctr" defTabSz="800100">
            <a:lnSpc>
              <a:spcPct val="90000"/>
            </a:lnSpc>
            <a:spcBef>
              <a:spcPct val="0"/>
            </a:spcBef>
            <a:spcAft>
              <a:spcPts val="0"/>
            </a:spcAft>
            <a:buNone/>
          </a:pPr>
          <a:r>
            <a:rPr lang="en-GB" sz="1800" b="1" kern="1200" dirty="0" err="1">
              <a:latin typeface="+mn-lt"/>
            </a:rPr>
            <a:t>Funzioni</a:t>
          </a:r>
          <a:r>
            <a:rPr lang="en-GB" sz="1800" b="1" kern="1200" dirty="0">
              <a:latin typeface="+mn-lt"/>
            </a:rPr>
            <a:t> </a:t>
          </a:r>
          <a:r>
            <a:rPr lang="en-GB" sz="1800" b="1" kern="1200" dirty="0" err="1">
              <a:latin typeface="+mn-lt"/>
            </a:rPr>
            <a:t>esecutive</a:t>
          </a:r>
          <a:endParaRPr lang="en-GB" sz="1800" b="1" kern="1200" dirty="0">
            <a:latin typeface="+mn-lt"/>
          </a:endParaRPr>
        </a:p>
        <a:p>
          <a:pPr marL="0" lvl="0" indent="0" algn="ctr" defTabSz="800100">
            <a:lnSpc>
              <a:spcPct val="90000"/>
            </a:lnSpc>
            <a:spcBef>
              <a:spcPct val="0"/>
            </a:spcBef>
            <a:spcAft>
              <a:spcPts val="0"/>
            </a:spcAft>
            <a:buNone/>
          </a:pPr>
          <a:r>
            <a:rPr lang="en-GB" sz="1800" kern="1200" dirty="0" err="1">
              <a:latin typeface="+mn-lt"/>
            </a:rPr>
            <a:t>Funzioni</a:t>
          </a:r>
          <a:r>
            <a:rPr lang="en-GB" sz="1800" kern="1200" dirty="0">
              <a:latin typeface="+mn-lt"/>
            </a:rPr>
            <a:t> </a:t>
          </a:r>
          <a:r>
            <a:rPr lang="en-GB" sz="1800" kern="1200" dirty="0" err="1">
              <a:latin typeface="+mn-lt"/>
            </a:rPr>
            <a:t>esecutive</a:t>
          </a:r>
          <a:r>
            <a:rPr lang="en-GB" sz="1800" kern="1200" dirty="0">
              <a:latin typeface="+mn-lt"/>
            </a:rPr>
            <a:t>, </a:t>
          </a:r>
          <a:r>
            <a:rPr lang="en-GB" sz="1800" kern="1200" dirty="0" err="1">
              <a:latin typeface="+mn-lt"/>
            </a:rPr>
            <a:t>Controllo</a:t>
          </a:r>
          <a:r>
            <a:rPr lang="en-GB" sz="1800" kern="1200" dirty="0">
              <a:latin typeface="+mn-lt"/>
            </a:rPr>
            <a:t> </a:t>
          </a:r>
          <a:r>
            <a:rPr lang="en-GB" sz="1800" kern="1200" dirty="0" err="1">
              <a:latin typeface="+mn-lt"/>
            </a:rPr>
            <a:t>cogntiivo</a:t>
          </a:r>
          <a:endParaRPr lang="en-GB" sz="1800" kern="1200" dirty="0">
            <a:latin typeface="+mn-lt"/>
          </a:endParaRPr>
        </a:p>
      </dsp:txBody>
      <dsp:txXfrm>
        <a:off x="7486943" y="1252010"/>
        <a:ext cx="3195490" cy="1734958"/>
      </dsp:txXfrm>
    </dsp:sp>
    <dsp:sp modelId="{35430464-775C-4A9B-97B7-641941B73C29}">
      <dsp:nvSpPr>
        <dsp:cNvPr id="0" name=""/>
        <dsp:cNvSpPr/>
      </dsp:nvSpPr>
      <dsp:spPr>
        <a:xfrm>
          <a:off x="7047633" y="1011475"/>
          <a:ext cx="91440" cy="3179908"/>
        </a:xfrm>
        <a:custGeom>
          <a:avLst/>
          <a:gdLst/>
          <a:ahLst/>
          <a:cxnLst/>
          <a:rect l="0" t="0" r="0" b="0"/>
          <a:pathLst>
            <a:path>
              <a:moveTo>
                <a:pt x="45720" y="0"/>
              </a:moveTo>
              <a:lnTo>
                <a:pt x="45720" y="3179908"/>
              </a:lnTo>
              <a:lnTo>
                <a:pt x="51282" y="317990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5A4F74-826D-4B6A-913F-978D417CF322}">
      <dsp:nvSpPr>
        <dsp:cNvPr id="0" name=""/>
        <dsp:cNvSpPr/>
      </dsp:nvSpPr>
      <dsp:spPr>
        <a:xfrm>
          <a:off x="7098916" y="3342688"/>
          <a:ext cx="2473590" cy="169739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7148631" y="3392403"/>
        <a:ext cx="2374160" cy="159796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10/04/24</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10/04/24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8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meso-cortico-limbic dopaminergic system modulates the experience of pleasure and is involved in reward processing and associative learning. This system is linked with the activity of the Ventral Tegmental Area, the N. </a:t>
            </a:r>
            <a:r>
              <a:rPr lang="en-GB" sz="1800"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Accumbence</a:t>
            </a:r>
            <a:r>
              <a:rPr lang="en-GB" sz="18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the ventromedial prefrontal cortex/OFC.</a:t>
            </a:r>
            <a:endParaRPr lang="en-GB" sz="1800" noProof="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8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This part of the hedonic system, when stimulated by an external (i.e., palatable food) or internal (i.e., deflected mood) cue, based on its salience, automatically activates </a:t>
            </a:r>
            <a:r>
              <a:rPr lang="en-GB" sz="1800"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behavioral</a:t>
            </a:r>
            <a:r>
              <a:rPr lang="en-GB" sz="18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patterns that in the past had generated a gratification associated with pleasure.</a:t>
            </a:r>
            <a:endParaRPr lang="en-GB" sz="1800" noProof="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8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example, if I repeatedly eat a particularly palatable food promoting a dopamine release in the VTA/</a:t>
            </a:r>
            <a:r>
              <a:rPr lang="en-GB" sz="1800"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N.Acc</a:t>
            </a:r>
            <a:r>
              <a:rPr lang="en-GB" sz="18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resulting in a rewarding or pleasurable experience, the association between this food and the </a:t>
            </a:r>
            <a:r>
              <a:rPr lang="en-GB" sz="1800"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behaviors</a:t>
            </a:r>
            <a:r>
              <a:rPr lang="en-GB" sz="18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necessary to obtain it are reinforced. At this point, every time I’ll see that food in the future, the system will automatically activate the </a:t>
            </a:r>
            <a:r>
              <a:rPr lang="en-GB" sz="1800"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appròpriate</a:t>
            </a:r>
            <a:r>
              <a:rPr lang="en-GB" sz="18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behaviors</a:t>
            </a:r>
            <a:r>
              <a:rPr lang="en-GB" sz="18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obtain that pleasure sensation again.</a:t>
            </a: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it-IT"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lateral prefrontal cortex, on the other hand, is the seat of executive functions and is involved in working memory processes, the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mònitoring</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of voluntary action, attention, reasoning, planning, and de(s)</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cision</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making. Additionally, this system exerts its inhibitory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contròl</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on automatically generated behaviours when more adaptive options are required, for example when we want to limit the ingestion of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pàlatable</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caloric foods or interrupt a meal before satiety when we are engaged in a diet.</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it-IT" dirty="0"/>
          </a:p>
        </p:txBody>
      </p:sp>
      <p:sp>
        <p:nvSpPr>
          <p:cNvPr id="4" name="Segnaposto numero diapositiva 3"/>
          <p:cNvSpPr>
            <a:spLocks noGrp="1"/>
          </p:cNvSpPr>
          <p:nvPr>
            <p:ph type="sldNum" sz="quarter" idx="5"/>
          </p:nvPr>
        </p:nvSpPr>
        <p:spPr/>
        <p:txBody>
          <a:bodyPr/>
          <a:lstStyle/>
          <a:p>
            <a:fld id="{CCF74231-51A7-471E-AC0C-B5AD9C039FFF}" type="slidenum">
              <a:rPr lang="en-US" smtClean="0"/>
              <a:t>4</a:t>
            </a:fld>
            <a:endParaRPr lang="en-US"/>
          </a:p>
        </p:txBody>
      </p:sp>
    </p:spTree>
    <p:extLst>
      <p:ext uri="{BB962C8B-B14F-4D97-AF65-F5344CB8AC3E}">
        <p14:creationId xmlns:p14="http://schemas.microsoft.com/office/powerpoint/2010/main" val="3355606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Obviously</a:t>
            </a:r>
            <a:r>
              <a:rPr lang="it-IT"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 meso-</a:t>
            </a:r>
            <a:r>
              <a:rPr lang="it-IT"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cortical</a:t>
            </a:r>
            <a:r>
              <a:rPr lang="it-IT"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it-IT"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limbic</a:t>
            </a:r>
            <a:r>
              <a:rPr lang="it-IT"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it-IT"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mèchanism</a:t>
            </a:r>
            <a:r>
              <a:rPr lang="it-IT"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it-IT"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motivates</a:t>
            </a:r>
            <a:r>
              <a:rPr lang="it-IT"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it-IT"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behaviors</a:t>
            </a:r>
            <a:r>
              <a:rPr lang="it-IT"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it-IT"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even</a:t>
            </a:r>
            <a:r>
              <a:rPr lang="it-IT"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it-IT"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when</a:t>
            </a:r>
            <a:r>
              <a:rPr lang="it-IT"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energy </a:t>
            </a:r>
            <a:r>
              <a:rPr lang="it-IT"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imbalance</a:t>
            </a:r>
            <a:r>
              <a:rPr lang="it-IT"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it-IT"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hunger</a:t>
            </a:r>
            <a:r>
              <a:rPr lang="it-IT"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are </a:t>
            </a:r>
            <a:r>
              <a:rPr lang="it-IT"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transmitted</a:t>
            </a:r>
            <a:r>
              <a:rPr lang="it-IT"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it-IT"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through</a:t>
            </a:r>
            <a:r>
              <a:rPr lang="it-IT"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it-IT"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gastrointestinal</a:t>
            </a:r>
            <a:r>
              <a:rPr lang="it-IT"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it-IT"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hormònal</a:t>
            </a:r>
            <a:r>
              <a:rPr lang="it-IT"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it-IT"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signals</a:t>
            </a:r>
            <a:r>
              <a:rPr lang="it-IT"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it-IT"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reaching</a:t>
            </a:r>
            <a:r>
              <a:rPr lang="it-IT"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 </a:t>
            </a:r>
            <a:r>
              <a:rPr lang="it-IT"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homeostatic</a:t>
            </a:r>
            <a:r>
              <a:rPr lang="it-IT"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system.</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it-IT"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CF74231-51A7-471E-AC0C-B5AD9C039FFF}" type="slidenum">
              <a:rPr lang="en-US" smtClean="0"/>
              <a:t>6</a:t>
            </a:fld>
            <a:endParaRPr lang="en-US"/>
          </a:p>
        </p:txBody>
      </p:sp>
    </p:spTree>
    <p:extLst>
      <p:ext uri="{BB962C8B-B14F-4D97-AF65-F5344CB8AC3E}">
        <p14:creationId xmlns:p14="http://schemas.microsoft.com/office/powerpoint/2010/main" val="1530723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8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However, this process can guide eating </a:t>
            </a:r>
            <a:r>
              <a:rPr lang="en-GB" sz="1800"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behaviors</a:t>
            </a:r>
            <a:r>
              <a:rPr lang="en-GB" sz="18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even in the absence of energy deficit and hunger. In many situations of daily stress or deflected mood, individuals may experience an uncomfortable feeling of internal imbalance which they obviously wish to </a:t>
            </a:r>
            <a:r>
              <a:rPr lang="en-GB" sz="1800"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a:t>
            </a:r>
            <a:r>
              <a:rPr lang="en-GB" sz="18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GB" sz="1800"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ppress</a:t>
            </a:r>
            <a:r>
              <a:rPr lang="en-GB" sz="18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 soon as possible. In these cases, eating </a:t>
            </a:r>
            <a:r>
              <a:rPr lang="en-GB" sz="1800"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behavior</a:t>
            </a:r>
            <a:r>
              <a:rPr lang="en-GB" sz="18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can be promoted automatically to mitigate the discomfort experienced, irrespective of hunger.</a:t>
            </a:r>
            <a:endParaRPr lang="en-GB" sz="1800" noProof="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8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Moreover, eating without hunger could be triggered in many </a:t>
            </a:r>
            <a:r>
              <a:rPr lang="en-GB" sz="1800"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àmenable</a:t>
            </a:r>
            <a:r>
              <a:rPr lang="en-GB" sz="18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situations. For example, when we have d(</a:t>
            </a:r>
            <a:r>
              <a:rPr lang="en-GB" sz="1800"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GB" sz="18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GB" sz="1800"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essert</a:t>
            </a:r>
            <a:r>
              <a:rPr lang="en-GB" sz="18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the end of a restaurant dinner. In this instance, it is certainly not hunger that makes us want to eat that </a:t>
            </a:r>
            <a:r>
              <a:rPr lang="en-GB" sz="1800"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dessèrt</a:t>
            </a:r>
            <a:r>
              <a:rPr lang="en-GB" sz="18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800" noProof="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8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800" noProof="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CF74231-51A7-471E-AC0C-B5AD9C039FFF}" type="slidenum">
              <a:rPr lang="en-US" smtClean="0"/>
              <a:t>7</a:t>
            </a:fld>
            <a:endParaRPr lang="en-US"/>
          </a:p>
        </p:txBody>
      </p:sp>
    </p:spTree>
    <p:extLst>
      <p:ext uri="{BB962C8B-B14F-4D97-AF65-F5344CB8AC3E}">
        <p14:creationId xmlns:p14="http://schemas.microsoft.com/office/powerpoint/2010/main" val="2885087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10/04/24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10/04/24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10/04/24</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10/04/24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10/04/24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10/04/24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10/04/24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10/04/24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10/04/24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10/04/24</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10/04/24</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884271" y="3841"/>
            <a:ext cx="139933" cy="6858000"/>
          </a:xfrm>
          <a:prstGeom prst="rect">
            <a:avLst/>
          </a:prstGeom>
          <a:solidFill>
            <a:srgbClr val="EEB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10/04/24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chemeClr val="accent1"/>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24066" y="-1345"/>
            <a:ext cx="13993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8" name="Immagine 7">
            <a:extLst>
              <a:ext uri="{FF2B5EF4-FFF2-40B4-BE49-F238E27FC236}">
                <a16:creationId xmlns:a16="http://schemas.microsoft.com/office/drawing/2014/main" id="{E1A90BFF-E70A-6741-71B9-EF7991EA340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0000"/>
          <a:stretch/>
        </p:blipFill>
        <p:spPr>
          <a:xfrm>
            <a:off x="-5258" y="0"/>
            <a:ext cx="4835629"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10/04/24</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0149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10/04/24</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10/04/24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10/04/24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10/04/24</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10/04/24</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10/04/24</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10/04/24</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 id="2147483728" r:id="rId21"/>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image" Target="../media/image3.jpe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png"/><Relationship Id="rId4" Type="http://schemas.openxmlformats.org/officeDocument/2006/relationships/diagramQuickStyle" Target="../diagrams/quickStyle1.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497975" y="758952"/>
            <a:ext cx="6238754" cy="3227514"/>
          </a:xfrm>
        </p:spPr>
        <p:txBody>
          <a:bodyPr>
            <a:normAutofit/>
          </a:bodyPr>
          <a:lstStyle/>
          <a:p>
            <a:r>
              <a:rPr lang="it-IT" sz="4000" dirty="0"/>
              <a:t>PERCORSO PSICOLOGICO NEL TRATTAMENTO INTEGRATO DELL’OBESITÀ</a:t>
            </a:r>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a:xfrm>
            <a:off x="5497975" y="4508500"/>
            <a:ext cx="5660476" cy="1279652"/>
          </a:xfrm>
        </p:spPr>
        <p:txBody>
          <a:bodyPr>
            <a:normAutofit/>
          </a:bodyPr>
          <a:lstStyle/>
          <a:p>
            <a:r>
              <a:rPr lang="it-IT" sz="2800" b="1" dirty="0">
                <a:solidFill>
                  <a:srgbClr val="EEB7AD"/>
                </a:solidFill>
              </a:rPr>
              <a:t>DR. SCHIFF SAMI</a:t>
            </a:r>
          </a:p>
          <a:p>
            <a:r>
              <a:rPr lang="it-IT" sz="2200" b="1" dirty="0">
                <a:solidFill>
                  <a:srgbClr val="EEB7AD"/>
                </a:solidFill>
              </a:rPr>
              <a:t>Università DEGLI STUDI DI PADOVA</a:t>
            </a:r>
          </a:p>
        </p:txBody>
      </p:sp>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Quadrato">
            <a:extLst>
              <a:ext uri="{FF2B5EF4-FFF2-40B4-BE49-F238E27FC236}">
                <a16:creationId xmlns:a16="http://schemas.microsoft.com/office/drawing/2014/main" id="{F9D7D4AF-FB8A-EF71-906C-429BCBB0ED7B}"/>
              </a:ext>
            </a:extLst>
          </p:cNvPr>
          <p:cNvSpPr/>
          <p:nvPr/>
        </p:nvSpPr>
        <p:spPr>
          <a:xfrm>
            <a:off x="5225" y="-12700"/>
            <a:ext cx="12198350" cy="901700"/>
          </a:xfrm>
          <a:prstGeom prst="rect">
            <a:avLst/>
          </a:prstGeom>
          <a:solidFill>
            <a:srgbClr val="A20100"/>
          </a:solidFill>
          <a:ln w="12700">
            <a:noFill/>
            <a:miter lim="400000"/>
          </a:ln>
        </p:spPr>
        <p:txBody>
          <a:bodyPr lIns="35719" tIns="35719" rIns="35719" bIns="35719" anchor="ctr"/>
          <a:lstStyle/>
          <a:p>
            <a:pPr>
              <a:defRPr sz="3600">
                <a:solidFill>
                  <a:srgbClr val="FFFFFF"/>
                </a:solidFill>
              </a:defRPr>
            </a:pPr>
            <a:endParaRPr sz="2531" dirty="0">
              <a:solidFill>
                <a:srgbClr val="FFFFFF"/>
              </a:solidFill>
            </a:endParaRPr>
          </a:p>
        </p:txBody>
      </p:sp>
      <p:pic>
        <p:nvPicPr>
          <p:cNvPr id="24" name="Immagine" descr="Immagine">
            <a:extLst>
              <a:ext uri="{FF2B5EF4-FFF2-40B4-BE49-F238E27FC236}">
                <a16:creationId xmlns:a16="http://schemas.microsoft.com/office/drawing/2014/main" id="{012A2BDB-D872-5F8A-0566-810F2C485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32591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5" name="Rettangolo 24">
            <a:extLst>
              <a:ext uri="{FF2B5EF4-FFF2-40B4-BE49-F238E27FC236}">
                <a16:creationId xmlns:a16="http://schemas.microsoft.com/office/drawing/2014/main" id="{BDD54C9B-C875-9E54-D966-5E508440CAA5}"/>
              </a:ext>
            </a:extLst>
          </p:cNvPr>
          <p:cNvSpPr/>
          <p:nvPr/>
        </p:nvSpPr>
        <p:spPr>
          <a:xfrm>
            <a:off x="3831866" y="223019"/>
            <a:ext cx="11478457" cy="323165"/>
          </a:xfrm>
          <a:prstGeom prst="rect">
            <a:avLst/>
          </a:prstGeom>
        </p:spPr>
        <p:txBody>
          <a:bodyPr wrap="square">
            <a:spAutoFit/>
          </a:bodyPr>
          <a:lstStyle/>
          <a:p>
            <a:r>
              <a:rPr lang="it-IT" sz="1500" b="1" dirty="0">
                <a:solidFill>
                  <a:schemeClr val="bg1"/>
                </a:solidFill>
                <a:latin typeface="Arial" panose="020B0604020202020204" pitchFamily="34" charset="0"/>
                <a:cs typeface="Arial" panose="020B0604020202020204" pitchFamily="34" charset="0"/>
              </a:rPr>
              <a:t>IMPULSO VERSO RICOMPENSA IMMEDIATA, MINOR CONTROLLO COGNITIVO SUL CIBO</a:t>
            </a:r>
          </a:p>
        </p:txBody>
      </p:sp>
      <p:pic>
        <p:nvPicPr>
          <p:cNvPr id="3" name="Immagine 2">
            <a:extLst>
              <a:ext uri="{FF2B5EF4-FFF2-40B4-BE49-F238E27FC236}">
                <a16:creationId xmlns:a16="http://schemas.microsoft.com/office/drawing/2014/main" id="{FA4C3A6C-F188-9FA5-91C3-2F2996E9E510}"/>
              </a:ext>
            </a:extLst>
          </p:cNvPr>
          <p:cNvPicPr>
            <a:picLocks noChangeAspect="1"/>
          </p:cNvPicPr>
          <p:nvPr/>
        </p:nvPicPr>
        <p:blipFill>
          <a:blip r:embed="rId3"/>
          <a:stretch>
            <a:fillRect/>
          </a:stretch>
        </p:blipFill>
        <p:spPr>
          <a:xfrm>
            <a:off x="7773393" y="4203649"/>
            <a:ext cx="2682950" cy="2001755"/>
          </a:xfrm>
          <a:prstGeom prst="rect">
            <a:avLst/>
          </a:prstGeom>
        </p:spPr>
      </p:pic>
      <p:pic>
        <p:nvPicPr>
          <p:cNvPr id="4" name="Immagine 3">
            <a:extLst>
              <a:ext uri="{FF2B5EF4-FFF2-40B4-BE49-F238E27FC236}">
                <a16:creationId xmlns:a16="http://schemas.microsoft.com/office/drawing/2014/main" id="{952B67B2-5FD7-1269-59C6-4A2316DEA231}"/>
              </a:ext>
            </a:extLst>
          </p:cNvPr>
          <p:cNvPicPr>
            <a:picLocks noChangeAspect="1"/>
          </p:cNvPicPr>
          <p:nvPr/>
        </p:nvPicPr>
        <p:blipFill rotWithShape="1">
          <a:blip r:embed="rId4"/>
          <a:srcRect b="66744"/>
          <a:stretch/>
        </p:blipFill>
        <p:spPr>
          <a:xfrm>
            <a:off x="1642574" y="4200724"/>
            <a:ext cx="2682951" cy="1948874"/>
          </a:xfrm>
          <a:prstGeom prst="rect">
            <a:avLst/>
          </a:prstGeom>
        </p:spPr>
      </p:pic>
      <p:sp>
        <p:nvSpPr>
          <p:cNvPr id="5" name="Rettangolo con angoli arrotondati 4">
            <a:extLst>
              <a:ext uri="{FF2B5EF4-FFF2-40B4-BE49-F238E27FC236}">
                <a16:creationId xmlns:a16="http://schemas.microsoft.com/office/drawing/2014/main" id="{3C7A08E4-9CEF-C862-7DB2-0B99B5724483}"/>
              </a:ext>
            </a:extLst>
          </p:cNvPr>
          <p:cNvSpPr/>
          <p:nvPr/>
        </p:nvSpPr>
        <p:spPr>
          <a:xfrm>
            <a:off x="491068" y="1439335"/>
            <a:ext cx="5028502" cy="4710263"/>
          </a:xfrm>
          <a:prstGeom prst="round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con angoli arrotondati 5">
            <a:extLst>
              <a:ext uri="{FF2B5EF4-FFF2-40B4-BE49-F238E27FC236}">
                <a16:creationId xmlns:a16="http://schemas.microsoft.com/office/drawing/2014/main" id="{D226D6EE-D5CD-FD3A-41EE-9327401ADF17}"/>
              </a:ext>
            </a:extLst>
          </p:cNvPr>
          <p:cNvSpPr/>
          <p:nvPr/>
        </p:nvSpPr>
        <p:spPr>
          <a:xfrm>
            <a:off x="6778847" y="1439335"/>
            <a:ext cx="4380220" cy="4788552"/>
          </a:xfrm>
          <a:prstGeom prst="round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392BFC03-8332-2B22-1A6E-DBC8F9DEA74B}"/>
              </a:ext>
            </a:extLst>
          </p:cNvPr>
          <p:cNvSpPr txBox="1"/>
          <p:nvPr/>
        </p:nvSpPr>
        <p:spPr>
          <a:xfrm rot="16200000">
            <a:off x="7132070" y="5042449"/>
            <a:ext cx="1226618" cy="200055"/>
          </a:xfrm>
          <a:prstGeom prst="rect">
            <a:avLst/>
          </a:prstGeom>
          <a:solidFill>
            <a:schemeClr val="bg1"/>
          </a:solidFill>
        </p:spPr>
        <p:txBody>
          <a:bodyPr wrap="none" rtlCol="0">
            <a:spAutoFit/>
          </a:bodyPr>
          <a:lstStyle/>
          <a:p>
            <a:r>
              <a:rPr lang="it-IT" sz="700" b="1" dirty="0"/>
              <a:t>Cost of </a:t>
            </a:r>
            <a:r>
              <a:rPr lang="it-IT" sz="700" b="1" dirty="0" err="1"/>
              <a:t>distracter</a:t>
            </a:r>
            <a:r>
              <a:rPr lang="it-IT" sz="700" b="1" dirty="0"/>
              <a:t> on Rt (</a:t>
            </a:r>
            <a:r>
              <a:rPr lang="it-IT" sz="700" b="1" dirty="0" err="1"/>
              <a:t>ms</a:t>
            </a:r>
            <a:r>
              <a:rPr lang="it-IT" sz="700" b="1" dirty="0"/>
              <a:t>)</a:t>
            </a:r>
          </a:p>
        </p:txBody>
      </p:sp>
      <p:sp>
        <p:nvSpPr>
          <p:cNvPr id="8" name="Rettangolo 7">
            <a:extLst>
              <a:ext uri="{FF2B5EF4-FFF2-40B4-BE49-F238E27FC236}">
                <a16:creationId xmlns:a16="http://schemas.microsoft.com/office/drawing/2014/main" id="{A991CA09-63FB-9A81-7DE5-AF301FF1AA4B}"/>
              </a:ext>
            </a:extLst>
          </p:cNvPr>
          <p:cNvSpPr/>
          <p:nvPr/>
        </p:nvSpPr>
        <p:spPr>
          <a:xfrm>
            <a:off x="4095896" y="4246054"/>
            <a:ext cx="157815" cy="1578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8DCBA028-0C27-C7BC-F361-295A04946E9C}"/>
              </a:ext>
            </a:extLst>
          </p:cNvPr>
          <p:cNvSpPr txBox="1"/>
          <p:nvPr/>
        </p:nvSpPr>
        <p:spPr>
          <a:xfrm>
            <a:off x="2203458" y="4146026"/>
            <a:ext cx="1630575" cy="200055"/>
          </a:xfrm>
          <a:prstGeom prst="rect">
            <a:avLst/>
          </a:prstGeom>
          <a:solidFill>
            <a:schemeClr val="bg1"/>
          </a:solidFill>
        </p:spPr>
        <p:txBody>
          <a:bodyPr wrap="none" rtlCol="0">
            <a:spAutoFit/>
          </a:bodyPr>
          <a:lstStyle/>
          <a:p>
            <a:r>
              <a:rPr lang="it-IT" sz="700" b="1" dirty="0" err="1"/>
              <a:t>Temporal</a:t>
            </a:r>
            <a:r>
              <a:rPr lang="it-IT" sz="700" b="1" dirty="0"/>
              <a:t> </a:t>
            </a:r>
            <a:r>
              <a:rPr lang="it-IT" sz="700" b="1" dirty="0" err="1"/>
              <a:t>discounting</a:t>
            </a:r>
            <a:r>
              <a:rPr lang="it-IT" sz="700" b="1" dirty="0"/>
              <a:t> for food </a:t>
            </a:r>
            <a:r>
              <a:rPr lang="it-IT" sz="700" b="1" dirty="0" err="1"/>
              <a:t>reward</a:t>
            </a:r>
            <a:r>
              <a:rPr lang="it-IT" sz="700" b="1" dirty="0"/>
              <a:t> </a:t>
            </a:r>
          </a:p>
        </p:txBody>
      </p:sp>
      <p:sp>
        <p:nvSpPr>
          <p:cNvPr id="10" name="CasellaDiTesto 9">
            <a:extLst>
              <a:ext uri="{FF2B5EF4-FFF2-40B4-BE49-F238E27FC236}">
                <a16:creationId xmlns:a16="http://schemas.microsoft.com/office/drawing/2014/main" id="{1ABBA95E-2B27-425F-2061-1D3662E6DBE5}"/>
              </a:ext>
            </a:extLst>
          </p:cNvPr>
          <p:cNvSpPr txBox="1"/>
          <p:nvPr/>
        </p:nvSpPr>
        <p:spPr>
          <a:xfrm>
            <a:off x="2295623" y="1511040"/>
            <a:ext cx="1552284" cy="323165"/>
          </a:xfrm>
          <a:prstGeom prst="rect">
            <a:avLst/>
          </a:prstGeom>
          <a:solidFill>
            <a:schemeClr val="bg1"/>
          </a:solidFill>
        </p:spPr>
        <p:txBody>
          <a:bodyPr wrap="none" rtlCol="0">
            <a:spAutoFit/>
          </a:bodyPr>
          <a:lstStyle/>
          <a:p>
            <a:r>
              <a:rPr lang="it-IT" sz="1500" b="1" dirty="0"/>
              <a:t>Schiff et al., 2016</a:t>
            </a:r>
          </a:p>
        </p:txBody>
      </p:sp>
      <p:sp>
        <p:nvSpPr>
          <p:cNvPr id="11" name="CasellaDiTesto 10">
            <a:extLst>
              <a:ext uri="{FF2B5EF4-FFF2-40B4-BE49-F238E27FC236}">
                <a16:creationId xmlns:a16="http://schemas.microsoft.com/office/drawing/2014/main" id="{823EFD5C-5BA8-6E7F-8071-622B08F6E4A1}"/>
              </a:ext>
            </a:extLst>
          </p:cNvPr>
          <p:cNvSpPr txBox="1"/>
          <p:nvPr/>
        </p:nvSpPr>
        <p:spPr>
          <a:xfrm>
            <a:off x="8437158" y="1517625"/>
            <a:ext cx="1518814" cy="323165"/>
          </a:xfrm>
          <a:prstGeom prst="rect">
            <a:avLst/>
          </a:prstGeom>
          <a:solidFill>
            <a:schemeClr val="bg1"/>
          </a:solidFill>
        </p:spPr>
        <p:txBody>
          <a:bodyPr wrap="none" rtlCol="0">
            <a:spAutoFit/>
          </a:bodyPr>
          <a:lstStyle/>
          <a:p>
            <a:r>
              <a:rPr lang="it-IT" sz="1500" b="1" dirty="0"/>
              <a:t>Testa et al., 2020</a:t>
            </a:r>
          </a:p>
        </p:txBody>
      </p:sp>
      <p:pic>
        <p:nvPicPr>
          <p:cNvPr id="12" name="Immagine 11">
            <a:extLst>
              <a:ext uri="{FF2B5EF4-FFF2-40B4-BE49-F238E27FC236}">
                <a16:creationId xmlns:a16="http://schemas.microsoft.com/office/drawing/2014/main" id="{3689E4B6-76F5-BCA6-C6C9-3DFCE2BDDABE}"/>
              </a:ext>
            </a:extLst>
          </p:cNvPr>
          <p:cNvPicPr>
            <a:picLocks noChangeAspect="1"/>
          </p:cNvPicPr>
          <p:nvPr/>
        </p:nvPicPr>
        <p:blipFill rotWithShape="1">
          <a:blip r:embed="rId5"/>
          <a:srcRect l="33049"/>
          <a:stretch/>
        </p:blipFill>
        <p:spPr>
          <a:xfrm>
            <a:off x="701436" y="1915560"/>
            <a:ext cx="4565226" cy="2098744"/>
          </a:xfrm>
          <a:prstGeom prst="rect">
            <a:avLst/>
          </a:prstGeom>
        </p:spPr>
      </p:pic>
      <p:pic>
        <p:nvPicPr>
          <p:cNvPr id="13" name="Immagine 12">
            <a:extLst>
              <a:ext uri="{FF2B5EF4-FFF2-40B4-BE49-F238E27FC236}">
                <a16:creationId xmlns:a16="http://schemas.microsoft.com/office/drawing/2014/main" id="{B9FCB3AC-2F99-C01A-9A1F-A2534C450BC7}"/>
              </a:ext>
            </a:extLst>
          </p:cNvPr>
          <p:cNvPicPr>
            <a:picLocks noChangeAspect="1"/>
          </p:cNvPicPr>
          <p:nvPr/>
        </p:nvPicPr>
        <p:blipFill>
          <a:blip r:embed="rId6"/>
          <a:stretch>
            <a:fillRect/>
          </a:stretch>
        </p:blipFill>
        <p:spPr>
          <a:xfrm>
            <a:off x="6934199" y="1898918"/>
            <a:ext cx="3932558" cy="2098744"/>
          </a:xfrm>
          <a:prstGeom prst="rect">
            <a:avLst/>
          </a:prstGeom>
        </p:spPr>
      </p:pic>
    </p:spTree>
    <p:extLst>
      <p:ext uri="{BB962C8B-B14F-4D97-AF65-F5344CB8AC3E}">
        <p14:creationId xmlns:p14="http://schemas.microsoft.com/office/powerpoint/2010/main" val="3564584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F78A7FA7-6BFF-0E56-A27F-E5B0E0DA5EDB}"/>
              </a:ext>
            </a:extLst>
          </p:cNvPr>
          <p:cNvGrpSpPr/>
          <p:nvPr/>
        </p:nvGrpSpPr>
        <p:grpSpPr>
          <a:xfrm>
            <a:off x="2262430" y="1274899"/>
            <a:ext cx="2730323" cy="1623663"/>
            <a:chOff x="365845" y="1810865"/>
            <a:chExt cx="3667789" cy="4105125"/>
          </a:xfrm>
        </p:grpSpPr>
        <p:grpSp>
          <p:nvGrpSpPr>
            <p:cNvPr id="3" name="Gruppo 2">
              <a:extLst>
                <a:ext uri="{FF2B5EF4-FFF2-40B4-BE49-F238E27FC236}">
                  <a16:creationId xmlns:a16="http://schemas.microsoft.com/office/drawing/2014/main" id="{03AE851B-7052-E057-008D-D05D84BD1B39}"/>
                </a:ext>
              </a:extLst>
            </p:cNvPr>
            <p:cNvGrpSpPr/>
            <p:nvPr/>
          </p:nvGrpSpPr>
          <p:grpSpPr>
            <a:xfrm>
              <a:off x="365845" y="1810865"/>
              <a:ext cx="3393712" cy="2006916"/>
              <a:chOff x="9710820" y="2485882"/>
              <a:chExt cx="2763994" cy="2006916"/>
            </a:xfrm>
          </p:grpSpPr>
          <p:pic>
            <p:nvPicPr>
              <p:cNvPr id="7" name="Immagine 6">
                <a:extLst>
                  <a:ext uri="{FF2B5EF4-FFF2-40B4-BE49-F238E27FC236}">
                    <a16:creationId xmlns:a16="http://schemas.microsoft.com/office/drawing/2014/main" id="{E9C188EE-6625-446E-6488-C87F7DFE4A62}"/>
                  </a:ext>
                </a:extLst>
              </p:cNvPr>
              <p:cNvPicPr>
                <a:picLocks noChangeAspect="1"/>
              </p:cNvPicPr>
              <p:nvPr/>
            </p:nvPicPr>
            <p:blipFill rotWithShape="1">
              <a:blip r:embed="rId2"/>
              <a:srcRect l="34813" t="9329" r="15793" b="71486"/>
              <a:stretch/>
            </p:blipFill>
            <p:spPr>
              <a:xfrm>
                <a:off x="9798742" y="2485882"/>
                <a:ext cx="2676072" cy="1823424"/>
              </a:xfrm>
              <a:prstGeom prst="rect">
                <a:avLst/>
              </a:prstGeom>
              <a:ln>
                <a:noFill/>
              </a:ln>
            </p:spPr>
          </p:pic>
          <p:sp>
            <p:nvSpPr>
              <p:cNvPr id="8" name="Rettangolo 7">
                <a:extLst>
                  <a:ext uri="{FF2B5EF4-FFF2-40B4-BE49-F238E27FC236}">
                    <a16:creationId xmlns:a16="http://schemas.microsoft.com/office/drawing/2014/main" id="{298B0F5A-0944-8350-1151-C431D467B4EF}"/>
                  </a:ext>
                </a:extLst>
              </p:cNvPr>
              <p:cNvSpPr/>
              <p:nvPr/>
            </p:nvSpPr>
            <p:spPr>
              <a:xfrm>
                <a:off x="9710820" y="4089861"/>
                <a:ext cx="479990" cy="4029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4" name="Immagine 3">
              <a:extLst>
                <a:ext uri="{FF2B5EF4-FFF2-40B4-BE49-F238E27FC236}">
                  <a16:creationId xmlns:a16="http://schemas.microsoft.com/office/drawing/2014/main" id="{E5DD84DD-0862-846D-72F8-7E5526B09410}"/>
                </a:ext>
              </a:extLst>
            </p:cNvPr>
            <p:cNvPicPr>
              <a:picLocks noChangeAspect="1"/>
            </p:cNvPicPr>
            <p:nvPr/>
          </p:nvPicPr>
          <p:blipFill rotWithShape="1">
            <a:blip r:embed="rId3"/>
            <a:srcRect t="14253"/>
            <a:stretch/>
          </p:blipFill>
          <p:spPr>
            <a:xfrm flipH="1">
              <a:off x="794778" y="3721350"/>
              <a:ext cx="2130874" cy="1970184"/>
            </a:xfrm>
            <a:prstGeom prst="rect">
              <a:avLst/>
            </a:prstGeom>
            <a:ln>
              <a:noFill/>
            </a:ln>
          </p:spPr>
        </p:pic>
        <p:sp>
          <p:nvSpPr>
            <p:cNvPr id="5" name="CasellaDiTesto 4">
              <a:extLst>
                <a:ext uri="{FF2B5EF4-FFF2-40B4-BE49-F238E27FC236}">
                  <a16:creationId xmlns:a16="http://schemas.microsoft.com/office/drawing/2014/main" id="{0AD2C44E-6B6D-A652-7568-265F41F4B267}"/>
                </a:ext>
              </a:extLst>
            </p:cNvPr>
            <p:cNvSpPr txBox="1"/>
            <p:nvPr/>
          </p:nvSpPr>
          <p:spPr>
            <a:xfrm>
              <a:off x="2810474" y="3698249"/>
              <a:ext cx="1223160" cy="2217741"/>
            </a:xfrm>
            <a:prstGeom prst="rect">
              <a:avLst/>
            </a:prstGeom>
            <a:solidFill>
              <a:schemeClr val="bg1"/>
            </a:solidFill>
            <a:ln>
              <a:noFill/>
            </a:ln>
          </p:spPr>
          <p:txBody>
            <a:bodyPr wrap="square" rtlCol="0">
              <a:spAutoFit/>
            </a:bodyPr>
            <a:lstStyle/>
            <a:p>
              <a:pPr algn="ctr"/>
              <a:r>
                <a:rPr lang="en-GB" sz="1700" b="1" dirty="0" err="1"/>
                <a:t>Attività</a:t>
              </a:r>
              <a:r>
                <a:rPr lang="en-GB" sz="1700" b="1" dirty="0"/>
                <a:t> </a:t>
              </a:r>
              <a:r>
                <a:rPr lang="en-GB" sz="1700" b="1" dirty="0" err="1"/>
                <a:t>fisica</a:t>
              </a:r>
              <a:endParaRPr lang="en-GB" sz="1700" b="1" dirty="0"/>
            </a:p>
            <a:p>
              <a:pPr algn="ctr"/>
              <a:endParaRPr lang="en-GB" sz="1700" b="1" dirty="0"/>
            </a:p>
          </p:txBody>
        </p:sp>
        <p:sp>
          <p:nvSpPr>
            <p:cNvPr id="6" name="CasellaDiTesto 5">
              <a:extLst>
                <a:ext uri="{FF2B5EF4-FFF2-40B4-BE49-F238E27FC236}">
                  <a16:creationId xmlns:a16="http://schemas.microsoft.com/office/drawing/2014/main" id="{CC689882-4FE5-93DB-3D60-EDFD86738351}"/>
                </a:ext>
              </a:extLst>
            </p:cNvPr>
            <p:cNvSpPr txBox="1"/>
            <p:nvPr/>
          </p:nvSpPr>
          <p:spPr>
            <a:xfrm>
              <a:off x="2649584" y="2480020"/>
              <a:ext cx="1223160" cy="1556309"/>
            </a:xfrm>
            <a:prstGeom prst="rect">
              <a:avLst/>
            </a:prstGeom>
            <a:solidFill>
              <a:schemeClr val="bg1"/>
            </a:solidFill>
            <a:ln>
              <a:noFill/>
            </a:ln>
          </p:spPr>
          <p:txBody>
            <a:bodyPr wrap="square" rtlCol="0">
              <a:spAutoFit/>
            </a:bodyPr>
            <a:lstStyle/>
            <a:p>
              <a:pPr algn="ctr"/>
              <a:r>
                <a:rPr lang="en-GB" sz="1700" b="1" dirty="0" err="1"/>
                <a:t>Dieta</a:t>
              </a:r>
              <a:endParaRPr lang="en-GB" sz="1700" b="1" dirty="0"/>
            </a:p>
            <a:p>
              <a:pPr algn="ctr"/>
              <a:endParaRPr lang="en-GB" sz="1700" b="1" dirty="0"/>
            </a:p>
          </p:txBody>
        </p:sp>
      </p:grpSp>
      <p:sp>
        <p:nvSpPr>
          <p:cNvPr id="9" name="CasellaDiTesto 8">
            <a:extLst>
              <a:ext uri="{FF2B5EF4-FFF2-40B4-BE49-F238E27FC236}">
                <a16:creationId xmlns:a16="http://schemas.microsoft.com/office/drawing/2014/main" id="{1548DDA7-1D6E-9CDD-06DA-C89A650F6C9E}"/>
              </a:ext>
            </a:extLst>
          </p:cNvPr>
          <p:cNvSpPr txBox="1"/>
          <p:nvPr/>
        </p:nvSpPr>
        <p:spPr>
          <a:xfrm>
            <a:off x="2214925" y="2910744"/>
            <a:ext cx="3192835" cy="553998"/>
          </a:xfrm>
          <a:prstGeom prst="rect">
            <a:avLst/>
          </a:prstGeom>
          <a:noFill/>
        </p:spPr>
        <p:txBody>
          <a:bodyPr wrap="square">
            <a:spAutoFit/>
          </a:bodyPr>
          <a:lstStyle/>
          <a:p>
            <a:pPr algn="ctr"/>
            <a:r>
              <a:rPr lang="en-GB" sz="1500" b="1" dirty="0"/>
              <a:t>Poco </a:t>
            </a:r>
            <a:r>
              <a:rPr lang="en-GB" sz="1500" b="1" dirty="0" err="1"/>
              <a:t>attraente</a:t>
            </a:r>
            <a:r>
              <a:rPr lang="en-GB" sz="1500" b="1" dirty="0"/>
              <a:t> e </a:t>
            </a:r>
            <a:r>
              <a:rPr lang="en-GB" sz="1500" b="1" dirty="0" err="1"/>
              <a:t>frustrante</a:t>
            </a:r>
            <a:r>
              <a:rPr lang="en-GB" sz="1500" b="1" dirty="0"/>
              <a:t>, </a:t>
            </a:r>
          </a:p>
          <a:p>
            <a:pPr algn="ctr"/>
            <a:r>
              <a:rPr lang="en-GB" sz="1500" b="1" dirty="0" err="1"/>
              <a:t>richiede</a:t>
            </a:r>
            <a:r>
              <a:rPr lang="en-GB" sz="1500" b="1" dirty="0"/>
              <a:t> </a:t>
            </a:r>
            <a:r>
              <a:rPr lang="en-GB" sz="1500" b="1" dirty="0" err="1"/>
              <a:t>impegno</a:t>
            </a:r>
            <a:r>
              <a:rPr lang="en-GB" sz="1500" b="1" dirty="0"/>
              <a:t>  e </a:t>
            </a:r>
            <a:r>
              <a:rPr lang="en-GB" sz="1500" b="1" dirty="0" err="1"/>
              <a:t>sforzo</a:t>
            </a:r>
            <a:r>
              <a:rPr lang="en-GB" sz="1500" b="1" dirty="0"/>
              <a:t> sostenuto</a:t>
            </a:r>
            <a:endParaRPr lang="it-IT" sz="1500" b="1" dirty="0"/>
          </a:p>
        </p:txBody>
      </p:sp>
      <p:sp>
        <p:nvSpPr>
          <p:cNvPr id="10" name="Ovale 9">
            <a:extLst>
              <a:ext uri="{FF2B5EF4-FFF2-40B4-BE49-F238E27FC236}">
                <a16:creationId xmlns:a16="http://schemas.microsoft.com/office/drawing/2014/main" id="{76AAF78C-8FCD-B50F-46A1-EA951303F28A}"/>
              </a:ext>
            </a:extLst>
          </p:cNvPr>
          <p:cNvSpPr/>
          <p:nvPr/>
        </p:nvSpPr>
        <p:spPr>
          <a:xfrm>
            <a:off x="2335002" y="1147906"/>
            <a:ext cx="2861712" cy="1808855"/>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2 10">
            <a:extLst>
              <a:ext uri="{FF2B5EF4-FFF2-40B4-BE49-F238E27FC236}">
                <a16:creationId xmlns:a16="http://schemas.microsoft.com/office/drawing/2014/main" id="{B09B8D81-916F-F730-AECF-264722EF8942}"/>
              </a:ext>
            </a:extLst>
          </p:cNvPr>
          <p:cNvCxnSpPr>
            <a:cxnSpLocks/>
          </p:cNvCxnSpPr>
          <p:nvPr/>
        </p:nvCxnSpPr>
        <p:spPr>
          <a:xfrm>
            <a:off x="5326419" y="2070343"/>
            <a:ext cx="60384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Bilancia pesapersone meccanica Big Deal">
            <a:extLst>
              <a:ext uri="{FF2B5EF4-FFF2-40B4-BE49-F238E27FC236}">
                <a16:creationId xmlns:a16="http://schemas.microsoft.com/office/drawing/2014/main" id="{A4463974-9C44-7329-2A39-86E9C2B44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9333" y="1441590"/>
            <a:ext cx="1146629" cy="1183988"/>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830CA85E-7B41-668D-E73A-BE34D30CDAC5}"/>
              </a:ext>
            </a:extLst>
          </p:cNvPr>
          <p:cNvSpPr txBox="1"/>
          <p:nvPr/>
        </p:nvSpPr>
        <p:spPr>
          <a:xfrm>
            <a:off x="5338282" y="2775365"/>
            <a:ext cx="3192835" cy="553998"/>
          </a:xfrm>
          <a:prstGeom prst="rect">
            <a:avLst/>
          </a:prstGeom>
          <a:noFill/>
        </p:spPr>
        <p:txBody>
          <a:bodyPr wrap="square">
            <a:spAutoFit/>
          </a:bodyPr>
          <a:lstStyle/>
          <a:p>
            <a:pPr algn="ctr"/>
            <a:r>
              <a:rPr lang="en-GB" sz="1500" b="1" dirty="0" err="1"/>
              <a:t>Risultati</a:t>
            </a:r>
            <a:r>
              <a:rPr lang="en-GB" sz="1500" b="1" dirty="0"/>
              <a:t> poco </a:t>
            </a:r>
            <a:r>
              <a:rPr lang="en-GB" sz="1500" b="1" dirty="0" err="1"/>
              <a:t>soddisfacenti</a:t>
            </a:r>
            <a:r>
              <a:rPr lang="en-GB" sz="1500" b="1" dirty="0"/>
              <a:t>,</a:t>
            </a:r>
          </a:p>
          <a:p>
            <a:pPr algn="ctr"/>
            <a:r>
              <a:rPr lang="en-GB" sz="1500" b="1" dirty="0" err="1"/>
              <a:t>generano</a:t>
            </a:r>
            <a:r>
              <a:rPr lang="en-GB" sz="1500" b="1" dirty="0"/>
              <a:t> </a:t>
            </a:r>
            <a:r>
              <a:rPr lang="en-GB" sz="1500" b="1" dirty="0" err="1"/>
              <a:t>rabbia</a:t>
            </a:r>
            <a:r>
              <a:rPr lang="en-GB" sz="1500" b="1" dirty="0"/>
              <a:t> e </a:t>
            </a:r>
            <a:r>
              <a:rPr lang="en-GB" sz="1500" b="1" dirty="0" err="1"/>
              <a:t>frustrazione</a:t>
            </a:r>
            <a:endParaRPr lang="en-GB" sz="1500" b="1" dirty="0"/>
          </a:p>
        </p:txBody>
      </p:sp>
      <p:cxnSp>
        <p:nvCxnSpPr>
          <p:cNvPr id="14" name="Connettore 2 13">
            <a:extLst>
              <a:ext uri="{FF2B5EF4-FFF2-40B4-BE49-F238E27FC236}">
                <a16:creationId xmlns:a16="http://schemas.microsoft.com/office/drawing/2014/main" id="{EA54774E-EAF4-93C8-16D6-71FF2292C61E}"/>
              </a:ext>
            </a:extLst>
          </p:cNvPr>
          <p:cNvCxnSpPr>
            <a:cxnSpLocks/>
          </p:cNvCxnSpPr>
          <p:nvPr/>
        </p:nvCxnSpPr>
        <p:spPr>
          <a:xfrm flipV="1">
            <a:off x="7782015" y="2046547"/>
            <a:ext cx="1102764" cy="11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0" descr="http://www.whatsappgratis.it/wp-content/uploads/2015/04/faccine-whatsapp.jpg">
            <a:extLst>
              <a:ext uri="{FF2B5EF4-FFF2-40B4-BE49-F238E27FC236}">
                <a16:creationId xmlns:a16="http://schemas.microsoft.com/office/drawing/2014/main" id="{23DBC969-E560-65AC-95D4-A6240D9C5F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081" r="86137" b="34582"/>
          <a:stretch/>
        </p:blipFill>
        <p:spPr bwMode="auto">
          <a:xfrm>
            <a:off x="7131073" y="1990837"/>
            <a:ext cx="508274" cy="500791"/>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2" descr="http://www.whatsappgratis.it/wp-content/uploads/2015/04/faccine-whatsapp.jpg">
            <a:extLst>
              <a:ext uri="{FF2B5EF4-FFF2-40B4-BE49-F238E27FC236}">
                <a16:creationId xmlns:a16="http://schemas.microsoft.com/office/drawing/2014/main" id="{0C1AE5DE-76F0-B636-BC71-95431707FA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327" t="68718" r="18345"/>
          <a:stretch/>
        </p:blipFill>
        <p:spPr bwMode="auto">
          <a:xfrm>
            <a:off x="7085556" y="1401637"/>
            <a:ext cx="451983" cy="516387"/>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Rettangolo con angoli arrotondati 17">
            <a:extLst>
              <a:ext uri="{FF2B5EF4-FFF2-40B4-BE49-F238E27FC236}">
                <a16:creationId xmlns:a16="http://schemas.microsoft.com/office/drawing/2014/main" id="{A3FC9401-76D3-84B6-9E30-CAFA8D5F2CD5}"/>
              </a:ext>
            </a:extLst>
          </p:cNvPr>
          <p:cNvSpPr/>
          <p:nvPr/>
        </p:nvSpPr>
        <p:spPr>
          <a:xfrm>
            <a:off x="346642" y="3197386"/>
            <a:ext cx="1737047" cy="1082696"/>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err="1">
                <a:solidFill>
                  <a:schemeClr val="tx1"/>
                </a:solidFill>
              </a:rPr>
              <a:t>Motivazione</a:t>
            </a:r>
            <a:endParaRPr lang="en-GB" b="1" dirty="0">
              <a:solidFill>
                <a:schemeClr val="tx1"/>
              </a:solidFill>
            </a:endParaRPr>
          </a:p>
          <a:p>
            <a:pPr algn="ctr"/>
            <a:r>
              <a:rPr lang="it-IT" b="1" dirty="0">
                <a:solidFill>
                  <a:schemeClr val="tx1"/>
                </a:solidFill>
              </a:rPr>
              <a:t>a perdere peso</a:t>
            </a:r>
          </a:p>
        </p:txBody>
      </p:sp>
      <p:sp>
        <p:nvSpPr>
          <p:cNvPr id="19" name="Rettangolo con angoli arrotondati 18">
            <a:extLst>
              <a:ext uri="{FF2B5EF4-FFF2-40B4-BE49-F238E27FC236}">
                <a16:creationId xmlns:a16="http://schemas.microsoft.com/office/drawing/2014/main" id="{7B75A7F8-3AC4-91EA-CAE4-E887EA7BCDBC}"/>
              </a:ext>
            </a:extLst>
          </p:cNvPr>
          <p:cNvSpPr/>
          <p:nvPr/>
        </p:nvSpPr>
        <p:spPr>
          <a:xfrm>
            <a:off x="9090060" y="1512848"/>
            <a:ext cx="2115205" cy="106739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Minor </a:t>
            </a:r>
            <a:r>
              <a:rPr lang="en-GB" b="1" dirty="0" err="1">
                <a:solidFill>
                  <a:schemeClr val="tx1"/>
                </a:solidFill>
              </a:rPr>
              <a:t>monitoraggio</a:t>
            </a:r>
            <a:r>
              <a:rPr lang="en-GB" b="1" dirty="0">
                <a:solidFill>
                  <a:schemeClr val="tx1"/>
                </a:solidFill>
              </a:rPr>
              <a:t> e </a:t>
            </a:r>
            <a:r>
              <a:rPr lang="en-GB" b="1" dirty="0" err="1">
                <a:solidFill>
                  <a:schemeClr val="tx1"/>
                </a:solidFill>
              </a:rPr>
              <a:t>controllo</a:t>
            </a:r>
            <a:r>
              <a:rPr lang="en-GB" b="1" dirty="0">
                <a:solidFill>
                  <a:schemeClr val="tx1"/>
                </a:solidFill>
              </a:rPr>
              <a:t> </a:t>
            </a:r>
            <a:r>
              <a:rPr lang="en-GB" b="1" dirty="0" err="1">
                <a:solidFill>
                  <a:schemeClr val="tx1"/>
                </a:solidFill>
              </a:rPr>
              <a:t>cognitivo</a:t>
            </a:r>
            <a:endParaRPr lang="en-GB" b="1" dirty="0">
              <a:solidFill>
                <a:schemeClr val="tx1"/>
              </a:solidFill>
            </a:endParaRPr>
          </a:p>
        </p:txBody>
      </p:sp>
      <p:grpSp>
        <p:nvGrpSpPr>
          <p:cNvPr id="20" name="Gruppo 19">
            <a:extLst>
              <a:ext uri="{FF2B5EF4-FFF2-40B4-BE49-F238E27FC236}">
                <a16:creationId xmlns:a16="http://schemas.microsoft.com/office/drawing/2014/main" id="{FAB900F1-00AF-955F-984F-0DD03D1DBCD1}"/>
              </a:ext>
            </a:extLst>
          </p:cNvPr>
          <p:cNvGrpSpPr/>
          <p:nvPr/>
        </p:nvGrpSpPr>
        <p:grpSpPr>
          <a:xfrm>
            <a:off x="8273583" y="3737108"/>
            <a:ext cx="3815695" cy="2205999"/>
            <a:chOff x="6768615" y="4109282"/>
            <a:chExt cx="4022813" cy="2191255"/>
          </a:xfrm>
        </p:grpSpPr>
        <p:grpSp>
          <p:nvGrpSpPr>
            <p:cNvPr id="21" name="Gruppo 20">
              <a:extLst>
                <a:ext uri="{FF2B5EF4-FFF2-40B4-BE49-F238E27FC236}">
                  <a16:creationId xmlns:a16="http://schemas.microsoft.com/office/drawing/2014/main" id="{CBF928D7-DA3F-F49F-D37A-11F42BA9FF9F}"/>
                </a:ext>
              </a:extLst>
            </p:cNvPr>
            <p:cNvGrpSpPr/>
            <p:nvPr/>
          </p:nvGrpSpPr>
          <p:grpSpPr>
            <a:xfrm>
              <a:off x="7100317" y="4109282"/>
              <a:ext cx="3093406" cy="1605268"/>
              <a:chOff x="7100317" y="4109282"/>
              <a:chExt cx="3093406" cy="1605268"/>
            </a:xfrm>
          </p:grpSpPr>
          <p:pic>
            <p:nvPicPr>
              <p:cNvPr id="23" name="Picture 2">
                <a:extLst>
                  <a:ext uri="{FF2B5EF4-FFF2-40B4-BE49-F238E27FC236}">
                    <a16:creationId xmlns:a16="http://schemas.microsoft.com/office/drawing/2014/main" id="{5F4E0DE7-171D-E066-437A-A806559406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93" t="9421" r="3891" b="7508"/>
              <a:stretch/>
            </p:blipFill>
            <p:spPr bwMode="auto">
              <a:xfrm>
                <a:off x="7100317" y="4109282"/>
                <a:ext cx="3093406" cy="1605268"/>
              </a:xfrm>
              <a:prstGeom prst="rect">
                <a:avLst/>
              </a:prstGeom>
              <a:solidFill>
                <a:schemeClr val="bg1"/>
              </a:solidFill>
              <a:ln>
                <a:solidFill>
                  <a:schemeClr val="bg1"/>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4" name="Rettangolo 23">
                <a:extLst>
                  <a:ext uri="{FF2B5EF4-FFF2-40B4-BE49-F238E27FC236}">
                    <a16:creationId xmlns:a16="http://schemas.microsoft.com/office/drawing/2014/main" id="{276DD6AD-7EB5-8A86-B8F5-AF51292B416C}"/>
                  </a:ext>
                </a:extLst>
              </p:cNvPr>
              <p:cNvSpPr/>
              <p:nvPr/>
            </p:nvSpPr>
            <p:spPr>
              <a:xfrm>
                <a:off x="8111718" y="4336319"/>
                <a:ext cx="851364" cy="1132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a:extLst>
                  <a:ext uri="{FF2B5EF4-FFF2-40B4-BE49-F238E27FC236}">
                    <a16:creationId xmlns:a16="http://schemas.microsoft.com/office/drawing/2014/main" id="{119142D3-34B2-8D4A-7BCC-753B0F83A812}"/>
                  </a:ext>
                </a:extLst>
              </p:cNvPr>
              <p:cNvSpPr/>
              <p:nvPr/>
            </p:nvSpPr>
            <p:spPr>
              <a:xfrm>
                <a:off x="8785347" y="5269705"/>
                <a:ext cx="1074093" cy="893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a:extLst>
                  <a:ext uri="{FF2B5EF4-FFF2-40B4-BE49-F238E27FC236}">
                    <a16:creationId xmlns:a16="http://schemas.microsoft.com/office/drawing/2014/main" id="{C830C526-6174-2870-85AA-8F976F22A5A7}"/>
                  </a:ext>
                </a:extLst>
              </p:cNvPr>
              <p:cNvSpPr/>
              <p:nvPr/>
            </p:nvSpPr>
            <p:spPr>
              <a:xfrm>
                <a:off x="7439516" y="5256689"/>
                <a:ext cx="723531" cy="893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2" name="CasellaDiTesto 21">
              <a:extLst>
                <a:ext uri="{FF2B5EF4-FFF2-40B4-BE49-F238E27FC236}">
                  <a16:creationId xmlns:a16="http://schemas.microsoft.com/office/drawing/2014/main" id="{C1866862-E35E-08F5-AD81-7688E35EBF35}"/>
                </a:ext>
              </a:extLst>
            </p:cNvPr>
            <p:cNvSpPr txBox="1"/>
            <p:nvPr/>
          </p:nvSpPr>
          <p:spPr>
            <a:xfrm>
              <a:off x="6768615" y="5750242"/>
              <a:ext cx="4022813" cy="550295"/>
            </a:xfrm>
            <a:prstGeom prst="rect">
              <a:avLst/>
            </a:prstGeom>
            <a:noFill/>
          </p:spPr>
          <p:txBody>
            <a:bodyPr wrap="square" rtlCol="0">
              <a:spAutoFit/>
            </a:bodyPr>
            <a:lstStyle/>
            <a:p>
              <a:pPr algn="ctr"/>
              <a:r>
                <a:rPr lang="en-GB" sz="1500" b="1" dirty="0" err="1"/>
                <a:t>Attivazione</a:t>
              </a:r>
              <a:r>
                <a:rPr lang="en-GB" sz="1500" b="1" dirty="0"/>
                <a:t> </a:t>
              </a:r>
              <a:r>
                <a:rPr lang="en-GB" sz="1500" b="1" dirty="0" err="1"/>
                <a:t>schemi</a:t>
              </a:r>
              <a:r>
                <a:rPr lang="en-GB" sz="1500" b="1" dirty="0"/>
                <a:t> </a:t>
              </a:r>
              <a:r>
                <a:rPr lang="en-GB" sz="1500" b="1" dirty="0" err="1"/>
                <a:t>appresi</a:t>
              </a:r>
              <a:r>
                <a:rPr lang="en-GB" sz="1500" b="1" dirty="0"/>
                <a:t> di </a:t>
              </a:r>
              <a:r>
                <a:rPr lang="en-GB" sz="1500" b="1" dirty="0" err="1"/>
                <a:t>ricerca</a:t>
              </a:r>
              <a:r>
                <a:rPr lang="en-GB" sz="1500" b="1" dirty="0"/>
                <a:t> di </a:t>
              </a:r>
              <a:r>
                <a:rPr lang="en-GB" sz="1500" b="1" dirty="0" err="1"/>
                <a:t>gratificazione</a:t>
              </a:r>
              <a:r>
                <a:rPr lang="en-GB" sz="1500" b="1" dirty="0"/>
                <a:t> </a:t>
              </a:r>
              <a:r>
                <a:rPr lang="en-GB" sz="1500" b="1" dirty="0" err="1"/>
                <a:t>attaverso</a:t>
              </a:r>
              <a:r>
                <a:rPr lang="en-GB" sz="1500" b="1" dirty="0"/>
                <a:t> il </a:t>
              </a:r>
              <a:r>
                <a:rPr lang="en-GB" sz="1500" b="1" dirty="0" err="1"/>
                <a:t>cibo</a:t>
              </a:r>
              <a:endParaRPr lang="en-GB" sz="1500" b="1" dirty="0"/>
            </a:p>
          </p:txBody>
        </p:sp>
      </p:grpSp>
      <p:cxnSp>
        <p:nvCxnSpPr>
          <p:cNvPr id="27" name="Connettore 2 26">
            <a:extLst>
              <a:ext uri="{FF2B5EF4-FFF2-40B4-BE49-F238E27FC236}">
                <a16:creationId xmlns:a16="http://schemas.microsoft.com/office/drawing/2014/main" id="{04260848-F21F-EC01-26AC-902BB2B05CC6}"/>
              </a:ext>
            </a:extLst>
          </p:cNvPr>
          <p:cNvCxnSpPr>
            <a:cxnSpLocks/>
          </p:cNvCxnSpPr>
          <p:nvPr/>
        </p:nvCxnSpPr>
        <p:spPr>
          <a:xfrm flipH="1">
            <a:off x="7855721" y="4609685"/>
            <a:ext cx="67608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6A68C30B-5406-9979-E0C9-95663846000D}"/>
              </a:ext>
            </a:extLst>
          </p:cNvPr>
          <p:cNvCxnSpPr>
            <a:cxnSpLocks/>
          </p:cNvCxnSpPr>
          <p:nvPr/>
        </p:nvCxnSpPr>
        <p:spPr>
          <a:xfrm>
            <a:off x="7866423" y="2538043"/>
            <a:ext cx="1127682" cy="11818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id="{22B0A59C-04D5-F79E-CD58-459B2BD28B76}"/>
              </a:ext>
            </a:extLst>
          </p:cNvPr>
          <p:cNvCxnSpPr>
            <a:cxnSpLocks/>
          </p:cNvCxnSpPr>
          <p:nvPr/>
        </p:nvCxnSpPr>
        <p:spPr>
          <a:xfrm flipV="1">
            <a:off x="10083336" y="2692078"/>
            <a:ext cx="0" cy="10704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Immagine 29">
            <a:extLst>
              <a:ext uri="{FF2B5EF4-FFF2-40B4-BE49-F238E27FC236}">
                <a16:creationId xmlns:a16="http://schemas.microsoft.com/office/drawing/2014/main" id="{C619074A-1754-3971-DB4F-1D884E2B0E54}"/>
              </a:ext>
            </a:extLst>
          </p:cNvPr>
          <p:cNvPicPr>
            <a:picLocks noChangeAspect="1"/>
          </p:cNvPicPr>
          <p:nvPr/>
        </p:nvPicPr>
        <p:blipFill rotWithShape="1">
          <a:blip r:embed="rId7"/>
          <a:srcRect l="24908" t="31174" r="58038" b="54917"/>
          <a:stretch/>
        </p:blipFill>
        <p:spPr>
          <a:xfrm>
            <a:off x="1885479" y="4373260"/>
            <a:ext cx="1332854" cy="1238410"/>
          </a:xfrm>
          <a:prstGeom prst="rect">
            <a:avLst/>
          </a:prstGeom>
          <a:ln>
            <a:solidFill>
              <a:schemeClr val="tx1"/>
            </a:solidFill>
          </a:ln>
        </p:spPr>
      </p:pic>
      <p:cxnSp>
        <p:nvCxnSpPr>
          <p:cNvPr id="31" name="Connettore 2 30">
            <a:extLst>
              <a:ext uri="{FF2B5EF4-FFF2-40B4-BE49-F238E27FC236}">
                <a16:creationId xmlns:a16="http://schemas.microsoft.com/office/drawing/2014/main" id="{6F1ECF0E-1654-96BE-35EE-443F06EB9C51}"/>
              </a:ext>
            </a:extLst>
          </p:cNvPr>
          <p:cNvCxnSpPr>
            <a:cxnSpLocks/>
          </p:cNvCxnSpPr>
          <p:nvPr/>
        </p:nvCxnSpPr>
        <p:spPr>
          <a:xfrm flipH="1">
            <a:off x="3286371" y="4916265"/>
            <a:ext cx="67608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1D12C5A2-14D2-0F7F-A441-387586CEF875}"/>
              </a:ext>
            </a:extLst>
          </p:cNvPr>
          <p:cNvCxnSpPr>
            <a:cxnSpLocks/>
          </p:cNvCxnSpPr>
          <p:nvPr/>
        </p:nvCxnSpPr>
        <p:spPr>
          <a:xfrm flipV="1">
            <a:off x="2574356" y="4505986"/>
            <a:ext cx="406216" cy="2739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CasellaDiTesto 32">
            <a:extLst>
              <a:ext uri="{FF2B5EF4-FFF2-40B4-BE49-F238E27FC236}">
                <a16:creationId xmlns:a16="http://schemas.microsoft.com/office/drawing/2014/main" id="{C527C2B4-AB45-551D-D170-64B32CF5954B}"/>
              </a:ext>
            </a:extLst>
          </p:cNvPr>
          <p:cNvSpPr txBox="1"/>
          <p:nvPr/>
        </p:nvSpPr>
        <p:spPr>
          <a:xfrm>
            <a:off x="1893501" y="5704382"/>
            <a:ext cx="1292662" cy="323165"/>
          </a:xfrm>
          <a:prstGeom prst="rect">
            <a:avLst/>
          </a:prstGeom>
          <a:noFill/>
        </p:spPr>
        <p:txBody>
          <a:bodyPr wrap="none" rtlCol="0">
            <a:spAutoFit/>
          </a:bodyPr>
          <a:lstStyle/>
          <a:p>
            <a:r>
              <a:rPr lang="en-GB" sz="1500" b="1" dirty="0"/>
              <a:t>Weight regain</a:t>
            </a:r>
          </a:p>
        </p:txBody>
      </p:sp>
      <p:cxnSp>
        <p:nvCxnSpPr>
          <p:cNvPr id="34" name="Connettore 2 33">
            <a:extLst>
              <a:ext uri="{FF2B5EF4-FFF2-40B4-BE49-F238E27FC236}">
                <a16:creationId xmlns:a16="http://schemas.microsoft.com/office/drawing/2014/main" id="{D449D197-C4F1-23F9-038D-F5AF719AC0AF}"/>
              </a:ext>
            </a:extLst>
          </p:cNvPr>
          <p:cNvCxnSpPr>
            <a:cxnSpLocks/>
          </p:cNvCxnSpPr>
          <p:nvPr/>
        </p:nvCxnSpPr>
        <p:spPr>
          <a:xfrm flipH="1" flipV="1">
            <a:off x="1128364" y="4394070"/>
            <a:ext cx="676087" cy="3203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a:extLst>
              <a:ext uri="{FF2B5EF4-FFF2-40B4-BE49-F238E27FC236}">
                <a16:creationId xmlns:a16="http://schemas.microsoft.com/office/drawing/2014/main" id="{01E744DF-2992-0A7B-792F-B27B4773EB3E}"/>
              </a:ext>
            </a:extLst>
          </p:cNvPr>
          <p:cNvCxnSpPr>
            <a:cxnSpLocks/>
          </p:cNvCxnSpPr>
          <p:nvPr/>
        </p:nvCxnSpPr>
        <p:spPr>
          <a:xfrm flipV="1">
            <a:off x="1804451" y="2571982"/>
            <a:ext cx="547145" cy="5909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ttangolo con angoli arrotondati 35">
            <a:extLst>
              <a:ext uri="{FF2B5EF4-FFF2-40B4-BE49-F238E27FC236}">
                <a16:creationId xmlns:a16="http://schemas.microsoft.com/office/drawing/2014/main" id="{B2920172-63F9-F2A0-4F5D-E2F6E1B4B3F1}"/>
              </a:ext>
            </a:extLst>
          </p:cNvPr>
          <p:cNvSpPr/>
          <p:nvPr/>
        </p:nvSpPr>
        <p:spPr>
          <a:xfrm>
            <a:off x="4056959" y="3733701"/>
            <a:ext cx="3792515" cy="18268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00" b="1" i="1" dirty="0">
                <a:solidFill>
                  <a:schemeClr val="tx1"/>
                </a:solidFill>
              </a:rPr>
              <a:t>COMPORTAMNETI ALIMENTARI DISFUZIONALI </a:t>
            </a:r>
          </a:p>
          <a:p>
            <a:pPr marL="285750" indent="-285750">
              <a:buFont typeface="Arial" panose="020B0604020202020204" pitchFamily="34" charset="0"/>
              <a:buChar char="•"/>
            </a:pPr>
            <a:r>
              <a:rPr lang="it-IT" sz="1300" b="1" i="1" dirty="0" err="1">
                <a:solidFill>
                  <a:schemeClr val="tx1"/>
                </a:solidFill>
              </a:rPr>
              <a:t>Emotional</a:t>
            </a:r>
            <a:r>
              <a:rPr lang="it-IT" sz="1300" b="1" i="1" dirty="0">
                <a:solidFill>
                  <a:schemeClr val="tx1"/>
                </a:solidFill>
              </a:rPr>
              <a:t> (</a:t>
            </a:r>
            <a:r>
              <a:rPr lang="it-IT" sz="1300" b="1" i="1" dirty="0" err="1">
                <a:solidFill>
                  <a:schemeClr val="tx1"/>
                </a:solidFill>
              </a:rPr>
              <a:t>disregulation</a:t>
            </a:r>
            <a:r>
              <a:rPr lang="it-IT" sz="1300" b="1" i="1" dirty="0">
                <a:solidFill>
                  <a:schemeClr val="tx1"/>
                </a:solidFill>
              </a:rPr>
              <a:t>) </a:t>
            </a:r>
            <a:r>
              <a:rPr lang="it-IT" sz="1300" b="1" i="1" dirty="0" err="1">
                <a:solidFill>
                  <a:schemeClr val="tx1"/>
                </a:solidFill>
              </a:rPr>
              <a:t>eating</a:t>
            </a:r>
            <a:r>
              <a:rPr lang="it-IT" sz="1300" b="1" i="1" dirty="0">
                <a:solidFill>
                  <a:schemeClr val="tx1"/>
                </a:solidFill>
              </a:rPr>
              <a:t> </a:t>
            </a:r>
          </a:p>
          <a:p>
            <a:pPr marL="285750" indent="-285750">
              <a:buFont typeface="Arial" panose="020B0604020202020204" pitchFamily="34" charset="0"/>
              <a:buChar char="•"/>
            </a:pPr>
            <a:r>
              <a:rPr lang="it-IT" sz="1300" b="1" i="1" dirty="0" err="1">
                <a:solidFill>
                  <a:schemeClr val="tx1"/>
                </a:solidFill>
              </a:rPr>
              <a:t>LOCe</a:t>
            </a:r>
            <a:endParaRPr lang="it-IT" sz="1300" b="1" i="1" dirty="0">
              <a:solidFill>
                <a:schemeClr val="tx1"/>
              </a:solidFill>
            </a:endParaRPr>
          </a:p>
          <a:p>
            <a:pPr marL="285750" indent="-285750">
              <a:buFont typeface="Arial" panose="020B0604020202020204" pitchFamily="34" charset="0"/>
              <a:buChar char="•"/>
            </a:pPr>
            <a:r>
              <a:rPr lang="it-IT" sz="1300" b="1" i="1" dirty="0">
                <a:solidFill>
                  <a:schemeClr val="tx1"/>
                </a:solidFill>
              </a:rPr>
              <a:t>Binge </a:t>
            </a:r>
            <a:r>
              <a:rPr lang="it-IT" sz="1300" b="1" i="1" dirty="0" err="1">
                <a:solidFill>
                  <a:schemeClr val="tx1"/>
                </a:solidFill>
              </a:rPr>
              <a:t>eating</a:t>
            </a:r>
            <a:r>
              <a:rPr lang="it-IT" sz="1300" b="1" i="1" dirty="0">
                <a:solidFill>
                  <a:schemeClr val="tx1"/>
                </a:solidFill>
              </a:rPr>
              <a:t> (</a:t>
            </a:r>
            <a:r>
              <a:rPr lang="it-IT" sz="1300" b="1" i="1" dirty="0" err="1">
                <a:solidFill>
                  <a:schemeClr val="tx1"/>
                </a:solidFill>
              </a:rPr>
              <a:t>subjective</a:t>
            </a:r>
            <a:r>
              <a:rPr lang="it-IT" sz="1300" b="1" i="1" dirty="0">
                <a:solidFill>
                  <a:schemeClr val="tx1"/>
                </a:solidFill>
              </a:rPr>
              <a:t> and </a:t>
            </a:r>
            <a:r>
              <a:rPr lang="it-IT" sz="1300" b="1" i="1" dirty="0" err="1">
                <a:solidFill>
                  <a:schemeClr val="tx1"/>
                </a:solidFill>
              </a:rPr>
              <a:t>objective</a:t>
            </a:r>
            <a:r>
              <a:rPr lang="it-IT" sz="1300" b="1" i="1" dirty="0">
                <a:solidFill>
                  <a:schemeClr val="tx1"/>
                </a:solidFill>
              </a:rPr>
              <a:t>)</a:t>
            </a:r>
          </a:p>
          <a:p>
            <a:pPr marL="285750" indent="-285750">
              <a:buFont typeface="Arial" panose="020B0604020202020204" pitchFamily="34" charset="0"/>
              <a:buChar char="•"/>
            </a:pPr>
            <a:r>
              <a:rPr lang="it-IT" sz="1300" b="1" i="1" dirty="0" err="1">
                <a:solidFill>
                  <a:schemeClr val="tx1"/>
                </a:solidFill>
              </a:rPr>
              <a:t>Craving</a:t>
            </a:r>
            <a:endParaRPr lang="it-IT" sz="1300" b="1" i="1" dirty="0">
              <a:solidFill>
                <a:schemeClr val="tx1"/>
              </a:solidFill>
            </a:endParaRPr>
          </a:p>
          <a:p>
            <a:pPr marL="285750" indent="-285750">
              <a:buFont typeface="Arial" panose="020B0604020202020204" pitchFamily="34" charset="0"/>
              <a:buChar char="•"/>
            </a:pPr>
            <a:r>
              <a:rPr lang="it-IT" sz="1300" b="1" i="1" dirty="0">
                <a:solidFill>
                  <a:schemeClr val="tx1"/>
                </a:solidFill>
              </a:rPr>
              <a:t>Grazing</a:t>
            </a:r>
          </a:p>
          <a:p>
            <a:pPr marL="285750" indent="-285750">
              <a:buFont typeface="Arial" panose="020B0604020202020204" pitchFamily="34" charset="0"/>
              <a:buChar char="•"/>
            </a:pPr>
            <a:r>
              <a:rPr lang="it-IT" sz="1300" b="1" i="1" dirty="0" err="1">
                <a:solidFill>
                  <a:schemeClr val="tx1"/>
                </a:solidFill>
              </a:rPr>
              <a:t>Sweeteating</a:t>
            </a:r>
            <a:r>
              <a:rPr lang="it-IT" sz="1300" b="1" i="1" dirty="0">
                <a:solidFill>
                  <a:schemeClr val="tx1"/>
                </a:solidFill>
              </a:rPr>
              <a:t> </a:t>
            </a:r>
          </a:p>
          <a:p>
            <a:pPr marL="285750" indent="-285750">
              <a:buFont typeface="Arial" panose="020B0604020202020204" pitchFamily="34" charset="0"/>
              <a:buChar char="•"/>
            </a:pPr>
            <a:r>
              <a:rPr lang="it-IT" sz="1300" b="1" i="1" dirty="0" err="1">
                <a:solidFill>
                  <a:schemeClr val="tx1"/>
                </a:solidFill>
              </a:rPr>
              <a:t>Gorging</a:t>
            </a:r>
            <a:endParaRPr lang="it-IT" sz="1300" b="1" i="1" dirty="0">
              <a:solidFill>
                <a:schemeClr val="tx1"/>
              </a:solidFill>
            </a:endParaRPr>
          </a:p>
          <a:p>
            <a:pPr marL="285750" indent="-285750">
              <a:buFont typeface="Arial" panose="020B0604020202020204" pitchFamily="34" charset="0"/>
              <a:buChar char="•"/>
            </a:pPr>
            <a:r>
              <a:rPr lang="it-IT" sz="1300" b="1" i="1" dirty="0" err="1">
                <a:solidFill>
                  <a:schemeClr val="tx1"/>
                </a:solidFill>
              </a:rPr>
              <a:t>Snaking</a:t>
            </a:r>
            <a:r>
              <a:rPr lang="it-IT" sz="1300" b="1" i="1" dirty="0">
                <a:solidFill>
                  <a:schemeClr val="tx1"/>
                </a:solidFill>
              </a:rPr>
              <a:t>/</a:t>
            </a:r>
            <a:r>
              <a:rPr lang="it-IT" sz="1300" b="1" i="1" dirty="0" err="1">
                <a:solidFill>
                  <a:schemeClr val="tx1"/>
                </a:solidFill>
              </a:rPr>
              <a:t>nibbling</a:t>
            </a:r>
            <a:endParaRPr lang="it-IT" sz="1300" b="1" i="1" dirty="0">
              <a:solidFill>
                <a:schemeClr val="tx1"/>
              </a:solidFill>
            </a:endParaRPr>
          </a:p>
        </p:txBody>
      </p:sp>
      <p:sp>
        <p:nvSpPr>
          <p:cNvPr id="37" name="Quadrato">
            <a:extLst>
              <a:ext uri="{FF2B5EF4-FFF2-40B4-BE49-F238E27FC236}">
                <a16:creationId xmlns:a16="http://schemas.microsoft.com/office/drawing/2014/main" id="{4D20C291-BE5F-BC17-DE30-10564BEF4DD7}"/>
              </a:ext>
            </a:extLst>
          </p:cNvPr>
          <p:cNvSpPr/>
          <p:nvPr/>
        </p:nvSpPr>
        <p:spPr>
          <a:xfrm>
            <a:off x="5225" y="-12700"/>
            <a:ext cx="12198350" cy="901700"/>
          </a:xfrm>
          <a:prstGeom prst="rect">
            <a:avLst/>
          </a:prstGeom>
          <a:solidFill>
            <a:srgbClr val="A20100"/>
          </a:solidFill>
          <a:ln w="12700">
            <a:noFill/>
            <a:miter lim="400000"/>
          </a:ln>
        </p:spPr>
        <p:txBody>
          <a:bodyPr lIns="35719" tIns="35719" rIns="35719" bIns="35719" anchor="ctr"/>
          <a:lstStyle/>
          <a:p>
            <a:pPr>
              <a:defRPr sz="3600">
                <a:solidFill>
                  <a:srgbClr val="FFFFFF"/>
                </a:solidFill>
              </a:defRPr>
            </a:pPr>
            <a:endParaRPr sz="2531" dirty="0">
              <a:solidFill>
                <a:srgbClr val="FFFFFF"/>
              </a:solidFill>
            </a:endParaRPr>
          </a:p>
        </p:txBody>
      </p:sp>
      <p:pic>
        <p:nvPicPr>
          <p:cNvPr id="38" name="Immagine" descr="Immagine">
            <a:extLst>
              <a:ext uri="{FF2B5EF4-FFF2-40B4-BE49-F238E27FC236}">
                <a16:creationId xmlns:a16="http://schemas.microsoft.com/office/drawing/2014/main" id="{2E623174-1590-3979-1934-C770F994A2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175"/>
            <a:ext cx="32591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7" name="CasellaDiTesto 16">
            <a:extLst>
              <a:ext uri="{FF2B5EF4-FFF2-40B4-BE49-F238E27FC236}">
                <a16:creationId xmlns:a16="http://schemas.microsoft.com/office/drawing/2014/main" id="{426AA0B5-D64D-A8CC-1C0A-5B4CF05CB283}"/>
              </a:ext>
            </a:extLst>
          </p:cNvPr>
          <p:cNvSpPr txBox="1"/>
          <p:nvPr/>
        </p:nvSpPr>
        <p:spPr>
          <a:xfrm>
            <a:off x="2665926" y="216966"/>
            <a:ext cx="11748868" cy="369332"/>
          </a:xfrm>
          <a:prstGeom prst="rect">
            <a:avLst/>
          </a:prstGeom>
          <a:noFill/>
        </p:spPr>
        <p:txBody>
          <a:bodyPr wrap="square">
            <a:spAutoFit/>
          </a:bodyPr>
          <a:lstStyle/>
          <a:p>
            <a:pPr algn="ctr"/>
            <a:r>
              <a:rPr lang="en-GB" b="1" dirty="0">
                <a:solidFill>
                  <a:schemeClr val="bg1"/>
                </a:solidFill>
                <a:latin typeface="AdvP6EC5"/>
              </a:rPr>
              <a:t>CONSEGUENZE DELL’IMPULSIVITÀ SUI TENTATIVI DI PERDOTA DI PESO</a:t>
            </a:r>
            <a:endParaRPr lang="it-IT" b="1" dirty="0">
              <a:solidFill>
                <a:schemeClr val="bg1"/>
              </a:solidFill>
              <a:latin typeface="AdvP6EC5"/>
            </a:endParaRPr>
          </a:p>
        </p:txBody>
      </p:sp>
    </p:spTree>
    <p:extLst>
      <p:ext uri="{BB962C8B-B14F-4D97-AF65-F5344CB8AC3E}">
        <p14:creationId xmlns:p14="http://schemas.microsoft.com/office/powerpoint/2010/main" val="2736292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Quadrato">
            <a:extLst>
              <a:ext uri="{FF2B5EF4-FFF2-40B4-BE49-F238E27FC236}">
                <a16:creationId xmlns:a16="http://schemas.microsoft.com/office/drawing/2014/main" id="{4D20C291-BE5F-BC17-DE30-10564BEF4DD7}"/>
              </a:ext>
            </a:extLst>
          </p:cNvPr>
          <p:cNvSpPr/>
          <p:nvPr/>
        </p:nvSpPr>
        <p:spPr>
          <a:xfrm>
            <a:off x="5225" y="-12700"/>
            <a:ext cx="12198350" cy="901700"/>
          </a:xfrm>
          <a:prstGeom prst="rect">
            <a:avLst/>
          </a:prstGeom>
          <a:solidFill>
            <a:srgbClr val="A20100"/>
          </a:solidFill>
          <a:ln w="12700">
            <a:noFill/>
            <a:miter lim="400000"/>
          </a:ln>
        </p:spPr>
        <p:txBody>
          <a:bodyPr lIns="35719" tIns="35719" rIns="35719" bIns="35719" anchor="ctr"/>
          <a:lstStyle/>
          <a:p>
            <a:pPr>
              <a:defRPr sz="3600">
                <a:solidFill>
                  <a:srgbClr val="FFFFFF"/>
                </a:solidFill>
              </a:defRPr>
            </a:pPr>
            <a:endParaRPr sz="2531" dirty="0">
              <a:solidFill>
                <a:srgbClr val="FFFFFF"/>
              </a:solidFill>
            </a:endParaRPr>
          </a:p>
        </p:txBody>
      </p:sp>
      <p:pic>
        <p:nvPicPr>
          <p:cNvPr id="38" name="Immagine" descr="Immagine">
            <a:extLst>
              <a:ext uri="{FF2B5EF4-FFF2-40B4-BE49-F238E27FC236}">
                <a16:creationId xmlns:a16="http://schemas.microsoft.com/office/drawing/2014/main" id="{2E623174-1590-3979-1934-C770F994A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32591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7" name="CasellaDiTesto 16">
            <a:extLst>
              <a:ext uri="{FF2B5EF4-FFF2-40B4-BE49-F238E27FC236}">
                <a16:creationId xmlns:a16="http://schemas.microsoft.com/office/drawing/2014/main" id="{426AA0B5-D64D-A8CC-1C0A-5B4CF05CB283}"/>
              </a:ext>
            </a:extLst>
          </p:cNvPr>
          <p:cNvSpPr txBox="1"/>
          <p:nvPr/>
        </p:nvSpPr>
        <p:spPr>
          <a:xfrm>
            <a:off x="2665926" y="216966"/>
            <a:ext cx="11748868" cy="369332"/>
          </a:xfrm>
          <a:prstGeom prst="rect">
            <a:avLst/>
          </a:prstGeom>
          <a:noFill/>
        </p:spPr>
        <p:txBody>
          <a:bodyPr wrap="square">
            <a:spAutoFit/>
          </a:bodyPr>
          <a:lstStyle/>
          <a:p>
            <a:pPr algn="ctr"/>
            <a:r>
              <a:rPr lang="en-GB" b="1" dirty="0">
                <a:solidFill>
                  <a:schemeClr val="bg1"/>
                </a:solidFill>
                <a:latin typeface="AdvP6EC5"/>
              </a:rPr>
              <a:t>CONSEGUENZE DELL’IMPULSIVITÀ SUI TENTATIVI DI PERDOTA DI PESO</a:t>
            </a:r>
            <a:endParaRPr lang="it-IT" b="1" dirty="0">
              <a:solidFill>
                <a:schemeClr val="bg1"/>
              </a:solidFill>
              <a:latin typeface="AdvP6EC5"/>
            </a:endParaRPr>
          </a:p>
        </p:txBody>
      </p:sp>
      <p:sp>
        <p:nvSpPr>
          <p:cNvPr id="39" name="CasellaDiTesto 38">
            <a:extLst>
              <a:ext uri="{FF2B5EF4-FFF2-40B4-BE49-F238E27FC236}">
                <a16:creationId xmlns:a16="http://schemas.microsoft.com/office/drawing/2014/main" id="{E186E9BB-0779-EAF6-4847-20FE3CB36B13}"/>
              </a:ext>
            </a:extLst>
          </p:cNvPr>
          <p:cNvSpPr txBox="1"/>
          <p:nvPr/>
        </p:nvSpPr>
        <p:spPr>
          <a:xfrm>
            <a:off x="3187561" y="4753231"/>
            <a:ext cx="1809684" cy="1015663"/>
          </a:xfrm>
          <a:prstGeom prst="rect">
            <a:avLst/>
          </a:prstGeom>
          <a:solidFill>
            <a:schemeClr val="bg1"/>
          </a:solidFill>
          <a:ln w="9525">
            <a:solidFill>
              <a:schemeClr val="tx1"/>
            </a:solidFill>
          </a:ln>
        </p:spPr>
        <p:txBody>
          <a:bodyPr wrap="square" rtlCol="0">
            <a:spAutoFit/>
          </a:bodyPr>
          <a:lstStyle/>
          <a:p>
            <a:pPr algn="ctr"/>
            <a:r>
              <a:rPr lang="en-GB" sz="1500" b="1" dirty="0" err="1"/>
              <a:t>Impulsività</a:t>
            </a:r>
            <a:r>
              <a:rPr lang="en-GB" sz="1500" b="1" dirty="0"/>
              <a:t> verso </a:t>
            </a:r>
            <a:r>
              <a:rPr lang="en-GB" sz="1500" b="1" dirty="0" err="1"/>
              <a:t>ricompense</a:t>
            </a:r>
            <a:r>
              <a:rPr lang="en-GB" sz="1500" b="1" dirty="0"/>
              <a:t> immediate associate al </a:t>
            </a:r>
            <a:r>
              <a:rPr lang="en-GB" sz="1500" b="1" dirty="0" err="1"/>
              <a:t>cibo</a:t>
            </a:r>
            <a:endParaRPr lang="en-GB" sz="1500" b="1" dirty="0"/>
          </a:p>
        </p:txBody>
      </p:sp>
      <p:grpSp>
        <p:nvGrpSpPr>
          <p:cNvPr id="40" name="Gruppo 39">
            <a:extLst>
              <a:ext uri="{FF2B5EF4-FFF2-40B4-BE49-F238E27FC236}">
                <a16:creationId xmlns:a16="http://schemas.microsoft.com/office/drawing/2014/main" id="{B741DE6D-327F-4F31-1234-CAB9B0AE20B0}"/>
              </a:ext>
            </a:extLst>
          </p:cNvPr>
          <p:cNvGrpSpPr/>
          <p:nvPr/>
        </p:nvGrpSpPr>
        <p:grpSpPr>
          <a:xfrm>
            <a:off x="7250727" y="1180754"/>
            <a:ext cx="3742148" cy="2580949"/>
            <a:chOff x="5335916" y="1640807"/>
            <a:chExt cx="6708804" cy="1948874"/>
          </a:xfrm>
        </p:grpSpPr>
        <p:graphicFrame>
          <p:nvGraphicFramePr>
            <p:cNvPr id="41" name="Grafico 40">
              <a:extLst>
                <a:ext uri="{FF2B5EF4-FFF2-40B4-BE49-F238E27FC236}">
                  <a16:creationId xmlns:a16="http://schemas.microsoft.com/office/drawing/2014/main" id="{AE5B2790-F590-8131-B8E5-8E56E695FA3F}"/>
                </a:ext>
              </a:extLst>
            </p:cNvPr>
            <p:cNvGraphicFramePr>
              <a:graphicFrameLocks/>
            </p:cNvGraphicFramePr>
            <p:nvPr/>
          </p:nvGraphicFramePr>
          <p:xfrm>
            <a:off x="5335916" y="1640807"/>
            <a:ext cx="4882896" cy="1948874"/>
          </p:xfrm>
          <a:graphic>
            <a:graphicData uri="http://schemas.openxmlformats.org/drawingml/2006/chart">
              <c:chart xmlns:c="http://schemas.openxmlformats.org/drawingml/2006/chart" xmlns:r="http://schemas.openxmlformats.org/officeDocument/2006/relationships" r:id="rId3"/>
            </a:graphicData>
          </a:graphic>
        </p:graphicFrame>
        <p:sp>
          <p:nvSpPr>
            <p:cNvPr id="42" name="Rettangolo 41">
              <a:extLst>
                <a:ext uri="{FF2B5EF4-FFF2-40B4-BE49-F238E27FC236}">
                  <a16:creationId xmlns:a16="http://schemas.microsoft.com/office/drawing/2014/main" id="{A5E28492-2EB6-CE90-61D6-EE5414145D53}"/>
                </a:ext>
              </a:extLst>
            </p:cNvPr>
            <p:cNvSpPr/>
            <p:nvPr/>
          </p:nvSpPr>
          <p:spPr>
            <a:xfrm>
              <a:off x="6046711" y="2982964"/>
              <a:ext cx="3871902" cy="19522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it-IT"/>
            </a:p>
          </p:txBody>
        </p:sp>
        <p:sp>
          <p:nvSpPr>
            <p:cNvPr id="43" name="Rettangolo 42">
              <a:extLst>
                <a:ext uri="{FF2B5EF4-FFF2-40B4-BE49-F238E27FC236}">
                  <a16:creationId xmlns:a16="http://schemas.microsoft.com/office/drawing/2014/main" id="{17E461DE-C27E-6159-76F4-D4E8F0EE29BE}"/>
                </a:ext>
              </a:extLst>
            </p:cNvPr>
            <p:cNvSpPr/>
            <p:nvPr/>
          </p:nvSpPr>
          <p:spPr>
            <a:xfrm>
              <a:off x="6046711" y="2981976"/>
              <a:ext cx="467048" cy="196213"/>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it-IT"/>
            </a:p>
          </p:txBody>
        </p:sp>
        <p:sp>
          <p:nvSpPr>
            <p:cNvPr id="44" name="Rettangolo 43">
              <a:extLst>
                <a:ext uri="{FF2B5EF4-FFF2-40B4-BE49-F238E27FC236}">
                  <a16:creationId xmlns:a16="http://schemas.microsoft.com/office/drawing/2014/main" id="{76958CE7-C3DC-65F4-93FD-C9EDFC996760}"/>
                </a:ext>
              </a:extLst>
            </p:cNvPr>
            <p:cNvSpPr/>
            <p:nvPr/>
          </p:nvSpPr>
          <p:spPr>
            <a:xfrm>
              <a:off x="7322873" y="2985197"/>
              <a:ext cx="265045" cy="196213"/>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it-IT"/>
            </a:p>
          </p:txBody>
        </p:sp>
        <p:sp>
          <p:nvSpPr>
            <p:cNvPr id="45" name="Rettangolo 44">
              <a:extLst>
                <a:ext uri="{FF2B5EF4-FFF2-40B4-BE49-F238E27FC236}">
                  <a16:creationId xmlns:a16="http://schemas.microsoft.com/office/drawing/2014/main" id="{C13A8595-E07E-6AD4-38F2-11ACD3273784}"/>
                </a:ext>
              </a:extLst>
            </p:cNvPr>
            <p:cNvSpPr/>
            <p:nvPr/>
          </p:nvSpPr>
          <p:spPr>
            <a:xfrm>
              <a:off x="8121057" y="2981978"/>
              <a:ext cx="615251" cy="196213"/>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it-IT"/>
            </a:p>
          </p:txBody>
        </p:sp>
        <p:sp>
          <p:nvSpPr>
            <p:cNvPr id="46" name="Rettangolo 45">
              <a:extLst>
                <a:ext uri="{FF2B5EF4-FFF2-40B4-BE49-F238E27FC236}">
                  <a16:creationId xmlns:a16="http://schemas.microsoft.com/office/drawing/2014/main" id="{2B5C6FC7-4003-6383-87B6-3DD15CBBCD8E}"/>
                </a:ext>
              </a:extLst>
            </p:cNvPr>
            <p:cNvSpPr/>
            <p:nvPr/>
          </p:nvSpPr>
          <p:spPr>
            <a:xfrm>
              <a:off x="9749828" y="2981976"/>
              <a:ext cx="168786" cy="206062"/>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it-IT"/>
            </a:p>
          </p:txBody>
        </p:sp>
        <p:sp>
          <p:nvSpPr>
            <p:cNvPr id="47" name="Rettangolo 46">
              <a:extLst>
                <a:ext uri="{FF2B5EF4-FFF2-40B4-BE49-F238E27FC236}">
                  <a16:creationId xmlns:a16="http://schemas.microsoft.com/office/drawing/2014/main" id="{C46EA453-EE28-E740-75BB-B1A8A72CD41E}"/>
                </a:ext>
              </a:extLst>
            </p:cNvPr>
            <p:cNvSpPr/>
            <p:nvPr/>
          </p:nvSpPr>
          <p:spPr>
            <a:xfrm>
              <a:off x="10465036" y="2402279"/>
              <a:ext cx="400885" cy="214336"/>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it-IT"/>
            </a:p>
          </p:txBody>
        </p:sp>
        <p:sp>
          <p:nvSpPr>
            <p:cNvPr id="48" name="CasellaDiTesto 47">
              <a:extLst>
                <a:ext uri="{FF2B5EF4-FFF2-40B4-BE49-F238E27FC236}">
                  <a16:creationId xmlns:a16="http://schemas.microsoft.com/office/drawing/2014/main" id="{A1158B49-2C91-F77B-1A25-822CB0A0B3F4}"/>
                </a:ext>
              </a:extLst>
            </p:cNvPr>
            <p:cNvSpPr txBox="1"/>
            <p:nvPr/>
          </p:nvSpPr>
          <p:spPr>
            <a:xfrm>
              <a:off x="10877797" y="2375065"/>
              <a:ext cx="1166923" cy="276999"/>
            </a:xfrm>
            <a:prstGeom prst="rect">
              <a:avLst/>
            </a:prstGeom>
            <a:noFill/>
          </p:spPr>
          <p:txBody>
            <a:bodyPr wrap="none" rtlCol="0">
              <a:spAutoFit/>
            </a:bodyPr>
            <a:lstStyle/>
            <a:p>
              <a:r>
                <a:rPr lang="en-GB" sz="1200" dirty="0"/>
                <a:t>Dieting attempt</a:t>
              </a:r>
            </a:p>
          </p:txBody>
        </p:sp>
      </p:grpSp>
      <p:cxnSp>
        <p:nvCxnSpPr>
          <p:cNvPr id="49" name="Connettore 2 48">
            <a:extLst>
              <a:ext uri="{FF2B5EF4-FFF2-40B4-BE49-F238E27FC236}">
                <a16:creationId xmlns:a16="http://schemas.microsoft.com/office/drawing/2014/main" id="{08922250-819C-8BEC-E259-FB11A5BEE97E}"/>
              </a:ext>
            </a:extLst>
          </p:cNvPr>
          <p:cNvCxnSpPr>
            <a:cxnSpLocks/>
          </p:cNvCxnSpPr>
          <p:nvPr/>
        </p:nvCxnSpPr>
        <p:spPr>
          <a:xfrm>
            <a:off x="5604148" y="2438400"/>
            <a:ext cx="1375772"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Rettangolo con angoli arrotondati 49">
            <a:extLst>
              <a:ext uri="{FF2B5EF4-FFF2-40B4-BE49-F238E27FC236}">
                <a16:creationId xmlns:a16="http://schemas.microsoft.com/office/drawing/2014/main" id="{2EB4544E-C42C-D2DE-5612-F67B22166624}"/>
              </a:ext>
            </a:extLst>
          </p:cNvPr>
          <p:cNvSpPr/>
          <p:nvPr/>
        </p:nvSpPr>
        <p:spPr>
          <a:xfrm>
            <a:off x="7557733" y="4611947"/>
            <a:ext cx="2784236" cy="106739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b="1" dirty="0">
                <a:solidFill>
                  <a:schemeClr val="tx1"/>
                </a:solidFill>
              </a:rPr>
              <a:t>Minor </a:t>
            </a:r>
            <a:r>
              <a:rPr lang="en-GB" sz="1500" b="1" dirty="0" err="1">
                <a:solidFill>
                  <a:schemeClr val="tx1"/>
                </a:solidFill>
              </a:rPr>
              <a:t>attenzione</a:t>
            </a:r>
            <a:r>
              <a:rPr lang="en-GB" sz="1500" b="1" dirty="0">
                <a:solidFill>
                  <a:schemeClr val="tx1"/>
                </a:solidFill>
              </a:rPr>
              <a:t>, </a:t>
            </a:r>
            <a:r>
              <a:rPr lang="en-GB" sz="1500" b="1" dirty="0" err="1">
                <a:solidFill>
                  <a:schemeClr val="tx1"/>
                </a:solidFill>
              </a:rPr>
              <a:t>monitoraggio</a:t>
            </a:r>
            <a:r>
              <a:rPr lang="en-GB" sz="1500" b="1" dirty="0">
                <a:solidFill>
                  <a:schemeClr val="tx1"/>
                </a:solidFill>
              </a:rPr>
              <a:t> e </a:t>
            </a:r>
            <a:r>
              <a:rPr lang="en-GB" sz="1500" b="1" dirty="0" err="1">
                <a:solidFill>
                  <a:schemeClr val="tx1"/>
                </a:solidFill>
              </a:rPr>
              <a:t>controllo</a:t>
            </a:r>
            <a:r>
              <a:rPr lang="en-GB" sz="1500" b="1" dirty="0">
                <a:solidFill>
                  <a:schemeClr val="tx1"/>
                </a:solidFill>
              </a:rPr>
              <a:t> </a:t>
            </a:r>
            <a:r>
              <a:rPr lang="en-GB" sz="1500" b="1" dirty="0" err="1">
                <a:solidFill>
                  <a:schemeClr val="tx1"/>
                </a:solidFill>
              </a:rPr>
              <a:t>sul</a:t>
            </a:r>
            <a:r>
              <a:rPr lang="en-GB" sz="1500" b="1" dirty="0">
                <a:solidFill>
                  <a:schemeClr val="tx1"/>
                </a:solidFill>
              </a:rPr>
              <a:t> </a:t>
            </a:r>
            <a:r>
              <a:rPr lang="en-GB" sz="1500" b="1" dirty="0" err="1">
                <a:solidFill>
                  <a:schemeClr val="tx1"/>
                </a:solidFill>
              </a:rPr>
              <a:t>comportamneto</a:t>
            </a:r>
            <a:r>
              <a:rPr lang="en-GB" sz="1500" b="1" dirty="0">
                <a:solidFill>
                  <a:schemeClr val="tx1"/>
                </a:solidFill>
              </a:rPr>
              <a:t> </a:t>
            </a:r>
            <a:r>
              <a:rPr lang="en-GB" sz="1500" b="1" dirty="0" err="1">
                <a:solidFill>
                  <a:schemeClr val="tx1"/>
                </a:solidFill>
              </a:rPr>
              <a:t>alimentare</a:t>
            </a:r>
            <a:endParaRPr lang="en-GB" sz="1500" b="1" dirty="0">
              <a:solidFill>
                <a:schemeClr val="tx1"/>
              </a:solidFill>
            </a:endParaRPr>
          </a:p>
        </p:txBody>
      </p:sp>
      <p:cxnSp>
        <p:nvCxnSpPr>
          <p:cNvPr id="51" name="Connettore 2 50">
            <a:extLst>
              <a:ext uri="{FF2B5EF4-FFF2-40B4-BE49-F238E27FC236}">
                <a16:creationId xmlns:a16="http://schemas.microsoft.com/office/drawing/2014/main" id="{61DE8B1E-9DDD-D4AF-E0E9-96913FA16053}"/>
              </a:ext>
            </a:extLst>
          </p:cNvPr>
          <p:cNvCxnSpPr>
            <a:cxnSpLocks/>
          </p:cNvCxnSpPr>
          <p:nvPr/>
        </p:nvCxnSpPr>
        <p:spPr>
          <a:xfrm flipH="1">
            <a:off x="5198533" y="5124071"/>
            <a:ext cx="1836418" cy="215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ttore 2 51">
            <a:extLst>
              <a:ext uri="{FF2B5EF4-FFF2-40B4-BE49-F238E27FC236}">
                <a16:creationId xmlns:a16="http://schemas.microsoft.com/office/drawing/2014/main" id="{719393BA-8C09-38EA-3AF7-2181AC42EF21}"/>
              </a:ext>
            </a:extLst>
          </p:cNvPr>
          <p:cNvCxnSpPr>
            <a:cxnSpLocks/>
          </p:cNvCxnSpPr>
          <p:nvPr/>
        </p:nvCxnSpPr>
        <p:spPr>
          <a:xfrm>
            <a:off x="8716692" y="3761703"/>
            <a:ext cx="0" cy="73316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ttore 2 52">
            <a:extLst>
              <a:ext uri="{FF2B5EF4-FFF2-40B4-BE49-F238E27FC236}">
                <a16:creationId xmlns:a16="http://schemas.microsoft.com/office/drawing/2014/main" id="{68125CC4-E002-A2C0-1056-A791BB830474}"/>
              </a:ext>
            </a:extLst>
          </p:cNvPr>
          <p:cNvCxnSpPr>
            <a:cxnSpLocks/>
          </p:cNvCxnSpPr>
          <p:nvPr/>
        </p:nvCxnSpPr>
        <p:spPr>
          <a:xfrm flipV="1">
            <a:off x="4092403" y="3909632"/>
            <a:ext cx="0" cy="73316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Rettangolo con angoli arrotondati 53">
            <a:extLst>
              <a:ext uri="{FF2B5EF4-FFF2-40B4-BE49-F238E27FC236}">
                <a16:creationId xmlns:a16="http://schemas.microsoft.com/office/drawing/2014/main" id="{4851964D-A7F7-0CCC-B0AF-5E8B6A6A3222}"/>
              </a:ext>
            </a:extLst>
          </p:cNvPr>
          <p:cNvSpPr/>
          <p:nvPr/>
        </p:nvSpPr>
        <p:spPr>
          <a:xfrm>
            <a:off x="7124699" y="1277737"/>
            <a:ext cx="4423993" cy="240070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00" b="1" dirty="0">
              <a:solidFill>
                <a:schemeClr val="tx1"/>
              </a:solidFill>
            </a:endParaRPr>
          </a:p>
        </p:txBody>
      </p:sp>
      <p:sp>
        <p:nvSpPr>
          <p:cNvPr id="55" name="Rettangolo con angoli arrotondati 54">
            <a:extLst>
              <a:ext uri="{FF2B5EF4-FFF2-40B4-BE49-F238E27FC236}">
                <a16:creationId xmlns:a16="http://schemas.microsoft.com/office/drawing/2014/main" id="{9D70C5ED-3674-682A-9452-EF3BFD5CD6BD}"/>
              </a:ext>
            </a:extLst>
          </p:cNvPr>
          <p:cNvSpPr/>
          <p:nvPr/>
        </p:nvSpPr>
        <p:spPr>
          <a:xfrm>
            <a:off x="546111" y="1531768"/>
            <a:ext cx="4993000" cy="233477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00" b="1" dirty="0">
              <a:solidFill>
                <a:schemeClr val="tx1"/>
              </a:solidFill>
            </a:endParaRPr>
          </a:p>
        </p:txBody>
      </p:sp>
      <p:sp>
        <p:nvSpPr>
          <p:cNvPr id="56" name="Rettangolo 55">
            <a:extLst>
              <a:ext uri="{FF2B5EF4-FFF2-40B4-BE49-F238E27FC236}">
                <a16:creationId xmlns:a16="http://schemas.microsoft.com/office/drawing/2014/main" id="{EF5B89F7-C27F-FDFC-2628-D741381D6E24}"/>
              </a:ext>
            </a:extLst>
          </p:cNvPr>
          <p:cNvSpPr/>
          <p:nvPr/>
        </p:nvSpPr>
        <p:spPr>
          <a:xfrm>
            <a:off x="2820934" y="3585107"/>
            <a:ext cx="562684" cy="208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7" name="Immagine 56">
            <a:extLst>
              <a:ext uri="{FF2B5EF4-FFF2-40B4-BE49-F238E27FC236}">
                <a16:creationId xmlns:a16="http://schemas.microsoft.com/office/drawing/2014/main" id="{F68DCE0D-8DFA-E758-D07C-FA5F47F216B9}"/>
              </a:ext>
            </a:extLst>
          </p:cNvPr>
          <p:cNvPicPr>
            <a:picLocks noChangeAspect="1"/>
          </p:cNvPicPr>
          <p:nvPr/>
        </p:nvPicPr>
        <p:blipFill>
          <a:blip r:embed="rId4"/>
          <a:stretch>
            <a:fillRect/>
          </a:stretch>
        </p:blipFill>
        <p:spPr>
          <a:xfrm>
            <a:off x="724277" y="1721882"/>
            <a:ext cx="4712421" cy="1967585"/>
          </a:xfrm>
          <a:prstGeom prst="rect">
            <a:avLst/>
          </a:prstGeom>
        </p:spPr>
      </p:pic>
      <p:sp>
        <p:nvSpPr>
          <p:cNvPr id="2" name="CasellaDiTesto 1">
            <a:extLst>
              <a:ext uri="{FF2B5EF4-FFF2-40B4-BE49-F238E27FC236}">
                <a16:creationId xmlns:a16="http://schemas.microsoft.com/office/drawing/2014/main" id="{32283EDA-48B0-F7AB-2603-3F7467BD74DC}"/>
              </a:ext>
            </a:extLst>
          </p:cNvPr>
          <p:cNvSpPr txBox="1"/>
          <p:nvPr/>
        </p:nvSpPr>
        <p:spPr>
          <a:xfrm>
            <a:off x="9947623" y="2893413"/>
            <a:ext cx="1617302" cy="369332"/>
          </a:xfrm>
          <a:prstGeom prst="rect">
            <a:avLst/>
          </a:prstGeom>
          <a:noFill/>
        </p:spPr>
        <p:txBody>
          <a:bodyPr wrap="none" rtlCol="0">
            <a:spAutoFit/>
          </a:bodyPr>
          <a:lstStyle/>
          <a:p>
            <a:r>
              <a:rPr lang="it-IT" b="1" dirty="0"/>
              <a:t>Weight cycling </a:t>
            </a:r>
          </a:p>
        </p:txBody>
      </p:sp>
    </p:spTree>
    <p:extLst>
      <p:ext uri="{BB962C8B-B14F-4D97-AF65-F5344CB8AC3E}">
        <p14:creationId xmlns:p14="http://schemas.microsoft.com/office/powerpoint/2010/main" val="3417007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Quadrato">
            <a:extLst>
              <a:ext uri="{FF2B5EF4-FFF2-40B4-BE49-F238E27FC236}">
                <a16:creationId xmlns:a16="http://schemas.microsoft.com/office/drawing/2014/main" id="{FA719996-0C9B-A841-99A7-136675D8E847}"/>
              </a:ext>
            </a:extLst>
          </p:cNvPr>
          <p:cNvSpPr/>
          <p:nvPr/>
        </p:nvSpPr>
        <p:spPr>
          <a:xfrm>
            <a:off x="5225" y="-12700"/>
            <a:ext cx="12198350" cy="901700"/>
          </a:xfrm>
          <a:prstGeom prst="rect">
            <a:avLst/>
          </a:prstGeom>
          <a:solidFill>
            <a:srgbClr val="A20100"/>
          </a:solidFill>
          <a:ln w="12700">
            <a:noFill/>
            <a:miter lim="400000"/>
          </a:ln>
        </p:spPr>
        <p:txBody>
          <a:bodyPr lIns="35719" tIns="35719" rIns="35719" bIns="35719" anchor="ctr"/>
          <a:lstStyle/>
          <a:p>
            <a:pPr>
              <a:defRPr sz="3600">
                <a:solidFill>
                  <a:srgbClr val="FFFFFF"/>
                </a:solidFill>
              </a:defRPr>
            </a:pPr>
            <a:endParaRPr sz="2531" dirty="0">
              <a:solidFill>
                <a:srgbClr val="FFFFFF"/>
              </a:solidFill>
            </a:endParaRPr>
          </a:p>
        </p:txBody>
      </p:sp>
      <p:pic>
        <p:nvPicPr>
          <p:cNvPr id="4" name="Immagine" descr="Immagine">
            <a:extLst>
              <a:ext uri="{FF2B5EF4-FFF2-40B4-BE49-F238E27FC236}">
                <a16:creationId xmlns:a16="http://schemas.microsoft.com/office/drawing/2014/main" id="{8917D40E-26CB-0E48-EA04-ADA9CD85C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32591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 name="CasellaDiTesto 4">
            <a:extLst>
              <a:ext uri="{FF2B5EF4-FFF2-40B4-BE49-F238E27FC236}">
                <a16:creationId xmlns:a16="http://schemas.microsoft.com/office/drawing/2014/main" id="{41FFE19E-41B5-F38B-AF7C-7BF3E2E12441}"/>
              </a:ext>
            </a:extLst>
          </p:cNvPr>
          <p:cNvSpPr txBox="1"/>
          <p:nvPr/>
        </p:nvSpPr>
        <p:spPr>
          <a:xfrm>
            <a:off x="6604791" y="164711"/>
            <a:ext cx="9012250" cy="369332"/>
          </a:xfrm>
          <a:prstGeom prst="rect">
            <a:avLst/>
          </a:prstGeom>
          <a:noFill/>
        </p:spPr>
        <p:txBody>
          <a:bodyPr wrap="square">
            <a:spAutoFit/>
          </a:bodyPr>
          <a:lstStyle/>
          <a:p>
            <a:r>
              <a:rPr lang="it-IT" sz="1800" b="1" dirty="0">
                <a:solidFill>
                  <a:schemeClr val="bg1"/>
                </a:solidFill>
                <a:effectLst/>
                <a:latin typeface="AdvP6EC5"/>
              </a:rPr>
              <a:t>EFFETTO DEL CIRCOLO VIZIOSO A LIVELLO PSICOLOGICO</a:t>
            </a:r>
            <a:endParaRPr lang="it-IT" b="1" dirty="0">
              <a:solidFill>
                <a:schemeClr val="bg1"/>
              </a:solidFill>
            </a:endParaRPr>
          </a:p>
        </p:txBody>
      </p:sp>
      <p:sp>
        <p:nvSpPr>
          <p:cNvPr id="7" name="CasellaDiTesto 6">
            <a:extLst>
              <a:ext uri="{FF2B5EF4-FFF2-40B4-BE49-F238E27FC236}">
                <a16:creationId xmlns:a16="http://schemas.microsoft.com/office/drawing/2014/main" id="{B729BBD9-934A-B1EA-0C0D-FB61BEA77B67}"/>
              </a:ext>
            </a:extLst>
          </p:cNvPr>
          <p:cNvSpPr txBox="1"/>
          <p:nvPr/>
        </p:nvSpPr>
        <p:spPr>
          <a:xfrm>
            <a:off x="463679" y="1323706"/>
            <a:ext cx="4936003" cy="248029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500" dirty="0" err="1"/>
              <a:t>Bassa</a:t>
            </a:r>
            <a:r>
              <a:rPr lang="en-GB" sz="1500" dirty="0"/>
              <a:t> </a:t>
            </a:r>
            <a:r>
              <a:rPr lang="en-GB" sz="1500" dirty="0" err="1"/>
              <a:t>autostima</a:t>
            </a:r>
            <a:r>
              <a:rPr lang="en-GB" sz="1500" dirty="0"/>
              <a:t> e </a:t>
            </a:r>
            <a:r>
              <a:rPr lang="en-GB" sz="1500" dirty="0" err="1"/>
              <a:t>sintomi</a:t>
            </a:r>
            <a:r>
              <a:rPr lang="en-GB" sz="1500" dirty="0"/>
              <a:t> </a:t>
            </a:r>
            <a:r>
              <a:rPr lang="en-GB" sz="1500" dirty="0" err="1"/>
              <a:t>depressivi</a:t>
            </a:r>
            <a:endParaRPr lang="en-GB" sz="1500" dirty="0"/>
          </a:p>
          <a:p>
            <a:pPr marL="285750" indent="-285750">
              <a:lnSpc>
                <a:spcPct val="150000"/>
              </a:lnSpc>
              <a:buFont typeface="Arial" panose="020B0604020202020204" pitchFamily="34" charset="0"/>
              <a:buChar char="•"/>
            </a:pPr>
            <a:r>
              <a:rPr lang="en-GB" sz="1500" dirty="0" err="1"/>
              <a:t>Sensazione</a:t>
            </a:r>
            <a:r>
              <a:rPr lang="en-GB" sz="1500" dirty="0"/>
              <a:t> di </a:t>
            </a:r>
            <a:r>
              <a:rPr lang="en-GB" sz="1500" dirty="0" err="1"/>
              <a:t>incapacità</a:t>
            </a:r>
            <a:r>
              <a:rPr lang="en-GB" sz="1500" dirty="0"/>
              <a:t> </a:t>
            </a:r>
            <a:r>
              <a:rPr lang="en-GB" sz="1500" dirty="0" err="1"/>
              <a:t>nel</a:t>
            </a:r>
            <a:r>
              <a:rPr lang="en-GB" sz="1500" dirty="0"/>
              <a:t> </a:t>
            </a:r>
            <a:r>
              <a:rPr lang="en-GB" sz="1500" dirty="0" err="1"/>
              <a:t>raggiungere</a:t>
            </a:r>
            <a:r>
              <a:rPr lang="en-GB" sz="1500" dirty="0"/>
              <a:t> </a:t>
            </a:r>
            <a:r>
              <a:rPr lang="en-GB" sz="1500" dirty="0" err="1"/>
              <a:t>l'obiettivo</a:t>
            </a:r>
            <a:r>
              <a:rPr lang="en-GB" sz="1500" dirty="0"/>
              <a:t> di </a:t>
            </a:r>
            <a:r>
              <a:rPr lang="en-GB" sz="1500" dirty="0" err="1"/>
              <a:t>perdere</a:t>
            </a:r>
            <a:r>
              <a:rPr lang="en-GB" sz="1500" dirty="0"/>
              <a:t> peso</a:t>
            </a:r>
          </a:p>
          <a:p>
            <a:pPr marL="285750" indent="-285750">
              <a:lnSpc>
                <a:spcPct val="150000"/>
              </a:lnSpc>
              <a:buFont typeface="Arial" panose="020B0604020202020204" pitchFamily="34" charset="0"/>
              <a:buChar char="•"/>
            </a:pPr>
            <a:r>
              <a:rPr lang="en-GB" sz="1500" dirty="0" err="1"/>
              <a:t>Predisposizione</a:t>
            </a:r>
            <a:r>
              <a:rPr lang="en-GB" sz="1500" dirty="0"/>
              <a:t> al </a:t>
            </a:r>
            <a:r>
              <a:rPr lang="en-GB" sz="1500" dirty="0" err="1"/>
              <a:t>giudizio</a:t>
            </a:r>
            <a:r>
              <a:rPr lang="en-GB" sz="1500" dirty="0"/>
              <a:t> </a:t>
            </a:r>
            <a:r>
              <a:rPr lang="en-GB" sz="1500" dirty="0" err="1"/>
              <a:t>negativo</a:t>
            </a:r>
            <a:r>
              <a:rPr lang="en-GB" sz="1500" dirty="0"/>
              <a:t> di </a:t>
            </a:r>
            <a:r>
              <a:rPr lang="en-GB" sz="1500" dirty="0" err="1"/>
              <a:t>sè</a:t>
            </a:r>
            <a:r>
              <a:rPr lang="en-GB" sz="1500" dirty="0"/>
              <a:t> </a:t>
            </a:r>
            <a:r>
              <a:rPr lang="en-GB" sz="1500" dirty="0" err="1"/>
              <a:t>indotto</a:t>
            </a:r>
            <a:r>
              <a:rPr lang="en-GB" sz="1500" dirty="0"/>
              <a:t> </a:t>
            </a:r>
            <a:r>
              <a:rPr lang="en-GB" sz="1500" dirty="0" err="1"/>
              <a:t>dallo</a:t>
            </a:r>
            <a:r>
              <a:rPr lang="en-GB" sz="1500" dirty="0"/>
              <a:t> stigma </a:t>
            </a:r>
            <a:r>
              <a:rPr lang="en-GB" sz="1500" dirty="0" err="1"/>
              <a:t>sociale</a:t>
            </a:r>
            <a:endParaRPr lang="en-GB" sz="1500" dirty="0"/>
          </a:p>
          <a:p>
            <a:pPr marL="285750" indent="-285750">
              <a:lnSpc>
                <a:spcPct val="150000"/>
              </a:lnSpc>
              <a:buFont typeface="Arial" panose="020B0604020202020204" pitchFamily="34" charset="0"/>
              <a:buChar char="•"/>
            </a:pPr>
            <a:r>
              <a:rPr lang="en-GB" sz="1500" dirty="0"/>
              <a:t>Senso di </a:t>
            </a:r>
            <a:r>
              <a:rPr lang="en-GB" sz="1500" dirty="0" err="1"/>
              <a:t>inadeguatezza</a:t>
            </a:r>
            <a:r>
              <a:rPr lang="en-GB" sz="1500" dirty="0"/>
              <a:t> e </a:t>
            </a:r>
            <a:r>
              <a:rPr lang="en-GB" sz="1500" dirty="0" err="1"/>
              <a:t>vissuto</a:t>
            </a:r>
            <a:r>
              <a:rPr lang="en-GB" sz="1500" dirty="0"/>
              <a:t> di </a:t>
            </a:r>
            <a:r>
              <a:rPr lang="en-GB" sz="1500" dirty="0" err="1"/>
              <a:t>colpa</a:t>
            </a:r>
            <a:r>
              <a:rPr lang="en-GB" sz="15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a:lnSpc>
                <a:spcPct val="150000"/>
              </a:lnSpc>
            </a:pPr>
            <a:r>
              <a:rPr lang="en-GB" sz="15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sz="1500" i="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Puhl</a:t>
            </a:r>
            <a:r>
              <a:rPr lang="en-GB" sz="15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et al., 2021</a:t>
            </a:r>
          </a:p>
        </p:txBody>
      </p:sp>
      <p:sp>
        <p:nvSpPr>
          <p:cNvPr id="8" name="Rettangolo con angoli arrotondati 7">
            <a:extLst>
              <a:ext uri="{FF2B5EF4-FFF2-40B4-BE49-F238E27FC236}">
                <a16:creationId xmlns:a16="http://schemas.microsoft.com/office/drawing/2014/main" id="{AC93B215-B0C6-F296-4323-739BDB3BDD17}"/>
              </a:ext>
            </a:extLst>
          </p:cNvPr>
          <p:cNvSpPr/>
          <p:nvPr/>
        </p:nvSpPr>
        <p:spPr>
          <a:xfrm>
            <a:off x="337745" y="1407567"/>
            <a:ext cx="5326717" cy="2406271"/>
          </a:xfrm>
          <a:prstGeom prst="roundRect">
            <a:avLst/>
          </a:prstGeom>
          <a:noFill/>
          <a:ln w="317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con angoli arrotondati 8">
            <a:extLst>
              <a:ext uri="{FF2B5EF4-FFF2-40B4-BE49-F238E27FC236}">
                <a16:creationId xmlns:a16="http://schemas.microsoft.com/office/drawing/2014/main" id="{698A7E11-6644-4FD1-E390-4E6C0CEC7B6C}"/>
              </a:ext>
            </a:extLst>
          </p:cNvPr>
          <p:cNvSpPr/>
          <p:nvPr/>
        </p:nvSpPr>
        <p:spPr>
          <a:xfrm>
            <a:off x="361161" y="4382308"/>
            <a:ext cx="5326717" cy="1842993"/>
          </a:xfrm>
          <a:prstGeom prst="roundRect">
            <a:avLst/>
          </a:prstGeom>
          <a:noFill/>
          <a:ln w="317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3AA731D1-9633-B24A-9CB8-0948A379E064}"/>
              </a:ext>
            </a:extLst>
          </p:cNvPr>
          <p:cNvSpPr txBox="1"/>
          <p:nvPr/>
        </p:nvSpPr>
        <p:spPr>
          <a:xfrm>
            <a:off x="398924" y="4392147"/>
            <a:ext cx="4936003" cy="1787797"/>
          </a:xfrm>
          <a:prstGeom prst="rect">
            <a:avLst/>
          </a:prstGeom>
          <a:noFill/>
        </p:spPr>
        <p:txBody>
          <a:bodyPr wrap="square" rtlCol="0">
            <a:spAutoFit/>
          </a:bodyPr>
          <a:lstStyle/>
          <a:p>
            <a:pPr>
              <a:lnSpc>
                <a:spcPct val="150000"/>
              </a:lnSpc>
            </a:pP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peggiorare</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il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quadro</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pPr marL="285750" indent="-285750">
              <a:lnSpc>
                <a:spcPct val="150000"/>
              </a:lnSpc>
              <a:buFont typeface="Arial" panose="020B0604020202020204" pitchFamily="34" charset="0"/>
              <a:buChar char="•"/>
            </a:pP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Sviluppo</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di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problemi</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di salute e dolore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fisico</a:t>
            </a:r>
            <a:endPar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50000"/>
              </a:lnSpc>
              <a:buFont typeface="Arial" panose="020B0604020202020204" pitchFamily="34" charset="0"/>
              <a:buChar char="•"/>
            </a:pP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Maggiore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difficoltà</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nel</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raggiungere</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il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benessere</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personale</a:t>
            </a:r>
            <a:endPar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50000"/>
              </a:lnSpc>
              <a:buFont typeface="Arial" panose="020B0604020202020204" pitchFamily="34" charset="0"/>
              <a:buChar char="•"/>
            </a:pP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Maggiore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difficoltà</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nella</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gestione</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della</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vita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quotidiana</a:t>
            </a:r>
            <a:endPar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Rettangolo con angoli arrotondati 10">
            <a:extLst>
              <a:ext uri="{FF2B5EF4-FFF2-40B4-BE49-F238E27FC236}">
                <a16:creationId xmlns:a16="http://schemas.microsoft.com/office/drawing/2014/main" id="{43D986E4-8E1D-237E-3F5A-E7A8C362A92D}"/>
              </a:ext>
            </a:extLst>
          </p:cNvPr>
          <p:cNvSpPr/>
          <p:nvPr/>
        </p:nvSpPr>
        <p:spPr>
          <a:xfrm>
            <a:off x="6663086" y="1424225"/>
            <a:ext cx="5066964" cy="2134045"/>
          </a:xfrm>
          <a:prstGeom prst="roundRect">
            <a:avLst/>
          </a:prstGeom>
          <a:noFill/>
          <a:ln w="317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E6FC75AC-24C6-D44B-3974-0EB12DF54E48}"/>
              </a:ext>
            </a:extLst>
          </p:cNvPr>
          <p:cNvSpPr txBox="1"/>
          <p:nvPr/>
        </p:nvSpPr>
        <p:spPr>
          <a:xfrm>
            <a:off x="6704651" y="1427025"/>
            <a:ext cx="4997689" cy="2132571"/>
          </a:xfrm>
          <a:prstGeom prst="rect">
            <a:avLst/>
          </a:prstGeom>
          <a:noFill/>
        </p:spPr>
        <p:txBody>
          <a:bodyPr wrap="square" rtlCol="0">
            <a:spAutoFit/>
          </a:bodyPr>
          <a:lstStyle/>
          <a:p>
            <a:pPr>
              <a:lnSpc>
                <a:spcPct val="150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pazienti</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con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obesità</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sono</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fragili</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pPr marL="285750" indent="-285750">
              <a:lnSpc>
                <a:spcPct val="150000"/>
              </a:lnSpc>
              <a:buFont typeface="Arial" panose="020B0604020202020204" pitchFamily="34" charset="0"/>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rischio</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più</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elevato</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di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soffrire</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di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depressione</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(17%) o di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avere</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un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disturbo</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alimentare</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(16%)</a:t>
            </a:r>
          </a:p>
          <a:p>
            <a:pPr marL="285750" indent="-285750">
              <a:lnSpc>
                <a:spcPct val="150000"/>
              </a:lnSpc>
              <a:buFont typeface="Arial" panose="020B0604020202020204" pitchFamily="34" charset="0"/>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Elevati</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livelli</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di disagio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psicosociale</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impulsività</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anche</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assenza</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di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una</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condizione</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psicopatologica</a:t>
            </a:r>
            <a:endPar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50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5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it-IT" sz="1500" dirty="0">
                <a:latin typeface="Arial" panose="020B0604020202020204" pitchFamily="34" charset="0"/>
                <a:cs typeface="Arial" panose="020B0604020202020204" pitchFamily="34" charset="0"/>
              </a:rPr>
              <a:t> </a:t>
            </a:r>
            <a:r>
              <a:rPr lang="it-IT" sz="1500" i="1" dirty="0" err="1">
                <a:latin typeface="Arial" panose="020B0604020202020204" pitchFamily="34" charset="0"/>
                <a:cs typeface="Arial" panose="020B0604020202020204" pitchFamily="34" charset="0"/>
              </a:rPr>
              <a:t>Dawes</a:t>
            </a:r>
            <a:r>
              <a:rPr lang="it-IT" sz="1500" i="1" dirty="0">
                <a:latin typeface="Arial" panose="020B0604020202020204" pitchFamily="34" charset="0"/>
                <a:cs typeface="Arial" panose="020B0604020202020204" pitchFamily="34" charset="0"/>
              </a:rPr>
              <a:t> et al., 2016</a:t>
            </a:r>
            <a:endParaRPr lang="en-GB" sz="1500" i="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3" name="Rettangolo con angoli arrotondati 12">
            <a:extLst>
              <a:ext uri="{FF2B5EF4-FFF2-40B4-BE49-F238E27FC236}">
                <a16:creationId xmlns:a16="http://schemas.microsoft.com/office/drawing/2014/main" id="{13A6A409-3489-8E12-EEC4-4887C7E7F26C}"/>
              </a:ext>
            </a:extLst>
          </p:cNvPr>
          <p:cNvSpPr/>
          <p:nvPr/>
        </p:nvSpPr>
        <p:spPr>
          <a:xfrm>
            <a:off x="6663086" y="3897044"/>
            <a:ext cx="5004423" cy="2690825"/>
          </a:xfrm>
          <a:prstGeom prst="roundRect">
            <a:avLst/>
          </a:prstGeom>
          <a:noFill/>
          <a:ln w="317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FA428E66-CBD8-1324-0F9F-E346757AB271}"/>
              </a:ext>
            </a:extLst>
          </p:cNvPr>
          <p:cNvSpPr txBox="1"/>
          <p:nvPr/>
        </p:nvSpPr>
        <p:spPr>
          <a:xfrm>
            <a:off x="6731507" y="3948364"/>
            <a:ext cx="4936003" cy="263950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Assenza</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di </a:t>
            </a: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strategie</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di coping </a:t>
            </a: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funzionali</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per </a:t>
            </a: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sopportare</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la </a:t>
            </a: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fatica</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di </a:t>
            </a: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una</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vita </a:t>
            </a: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priva</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di </a:t>
            </a: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soddisfazioni</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e piacere</a:t>
            </a:r>
          </a:p>
          <a:p>
            <a:pPr marL="285750" indent="-285750">
              <a:lnSpc>
                <a:spcPct val="150000"/>
              </a:lnSpc>
              <a:buFont typeface="Arial" panose="020B0604020202020204" pitchFamily="34" charset="0"/>
              <a:buChar char="•"/>
            </a:pP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La </a:t>
            </a: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perdita</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del </a:t>
            </a: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controllo</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sul</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mangiare</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e il </a:t>
            </a: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persistere</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di un </a:t>
            </a: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alimentazione</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volitiva</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ed </a:t>
            </a: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impulsiva</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sembrano</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essere</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l’unica</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via per </a:t>
            </a: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ottenere</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gratificazione</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 </a:t>
            </a: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costo</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del </a:t>
            </a: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mantenimento</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di un peso </a:t>
            </a:r>
            <a:r>
              <a:rPr lang="en-GB"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eccessivo</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GB" sz="1500" dirty="0"/>
          </a:p>
        </p:txBody>
      </p:sp>
    </p:spTree>
    <p:extLst>
      <p:ext uri="{BB962C8B-B14F-4D97-AF65-F5344CB8AC3E}">
        <p14:creationId xmlns:p14="http://schemas.microsoft.com/office/powerpoint/2010/main" val="1623540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Quadrato">
            <a:extLst>
              <a:ext uri="{FF2B5EF4-FFF2-40B4-BE49-F238E27FC236}">
                <a16:creationId xmlns:a16="http://schemas.microsoft.com/office/drawing/2014/main" id="{FA719996-0C9B-A841-99A7-136675D8E847}"/>
              </a:ext>
            </a:extLst>
          </p:cNvPr>
          <p:cNvSpPr/>
          <p:nvPr/>
        </p:nvSpPr>
        <p:spPr>
          <a:xfrm>
            <a:off x="5225" y="-12700"/>
            <a:ext cx="12198350" cy="901700"/>
          </a:xfrm>
          <a:prstGeom prst="rect">
            <a:avLst/>
          </a:prstGeom>
          <a:solidFill>
            <a:srgbClr val="A20100"/>
          </a:solidFill>
          <a:ln w="12700">
            <a:noFill/>
            <a:miter lim="400000"/>
          </a:ln>
        </p:spPr>
        <p:txBody>
          <a:bodyPr lIns="35719" tIns="35719" rIns="35719" bIns="35719" anchor="ctr"/>
          <a:lstStyle/>
          <a:p>
            <a:pPr>
              <a:defRPr sz="3600">
                <a:solidFill>
                  <a:srgbClr val="FFFFFF"/>
                </a:solidFill>
              </a:defRPr>
            </a:pPr>
            <a:endParaRPr sz="2531" dirty="0">
              <a:solidFill>
                <a:srgbClr val="FFFFFF"/>
              </a:solidFill>
            </a:endParaRPr>
          </a:p>
        </p:txBody>
      </p:sp>
      <p:pic>
        <p:nvPicPr>
          <p:cNvPr id="4" name="Immagine" descr="Immagine">
            <a:extLst>
              <a:ext uri="{FF2B5EF4-FFF2-40B4-BE49-F238E27FC236}">
                <a16:creationId xmlns:a16="http://schemas.microsoft.com/office/drawing/2014/main" id="{8917D40E-26CB-0E48-EA04-ADA9CD85C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32591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 name="CasellaDiTesto 4">
            <a:extLst>
              <a:ext uri="{FF2B5EF4-FFF2-40B4-BE49-F238E27FC236}">
                <a16:creationId xmlns:a16="http://schemas.microsoft.com/office/drawing/2014/main" id="{41FFE19E-41B5-F38B-AF7C-7BF3E2E12441}"/>
              </a:ext>
            </a:extLst>
          </p:cNvPr>
          <p:cNvSpPr txBox="1"/>
          <p:nvPr/>
        </p:nvSpPr>
        <p:spPr>
          <a:xfrm>
            <a:off x="4698497" y="242201"/>
            <a:ext cx="9012250" cy="369332"/>
          </a:xfrm>
          <a:prstGeom prst="rect">
            <a:avLst/>
          </a:prstGeom>
          <a:noFill/>
        </p:spPr>
        <p:txBody>
          <a:bodyPr wrap="square">
            <a:spAutoFit/>
          </a:bodyPr>
          <a:lstStyle/>
          <a:p>
            <a:r>
              <a:rPr lang="it-IT" sz="1800" b="1" dirty="0">
                <a:solidFill>
                  <a:schemeClr val="bg1"/>
                </a:solidFill>
                <a:effectLst/>
                <a:latin typeface="AdvP6EC5"/>
              </a:rPr>
              <a:t>PASSIVITÀ DEL PAZIENTE BARITRICO DI FTONTE AI SUOI OBIETTIVI DI SALUTE</a:t>
            </a:r>
            <a:endParaRPr lang="it-IT" b="1" dirty="0">
              <a:solidFill>
                <a:schemeClr val="bg1"/>
              </a:solidFill>
            </a:endParaRPr>
          </a:p>
        </p:txBody>
      </p:sp>
      <p:pic>
        <p:nvPicPr>
          <p:cNvPr id="2" name="Immagine 1">
            <a:extLst>
              <a:ext uri="{FF2B5EF4-FFF2-40B4-BE49-F238E27FC236}">
                <a16:creationId xmlns:a16="http://schemas.microsoft.com/office/drawing/2014/main" id="{1A6F2A97-0FDF-1315-08C7-578362FE5573}"/>
              </a:ext>
            </a:extLst>
          </p:cNvPr>
          <p:cNvPicPr>
            <a:picLocks noChangeAspect="1"/>
          </p:cNvPicPr>
          <p:nvPr/>
        </p:nvPicPr>
        <p:blipFill rotWithShape="1">
          <a:blip r:embed="rId3"/>
          <a:srcRect l="44000"/>
          <a:stretch/>
        </p:blipFill>
        <p:spPr>
          <a:xfrm>
            <a:off x="5648874" y="4220912"/>
            <a:ext cx="982197" cy="1482085"/>
          </a:xfrm>
          <a:prstGeom prst="rect">
            <a:avLst/>
          </a:prstGeom>
        </p:spPr>
      </p:pic>
      <p:sp>
        <p:nvSpPr>
          <p:cNvPr id="15" name="CasellaDiTesto 14">
            <a:extLst>
              <a:ext uri="{FF2B5EF4-FFF2-40B4-BE49-F238E27FC236}">
                <a16:creationId xmlns:a16="http://schemas.microsoft.com/office/drawing/2014/main" id="{CF7D4856-150C-D362-9063-F01AD00FD866}"/>
              </a:ext>
            </a:extLst>
          </p:cNvPr>
          <p:cNvSpPr txBox="1"/>
          <p:nvPr/>
        </p:nvSpPr>
        <p:spPr>
          <a:xfrm>
            <a:off x="508000" y="1393360"/>
            <a:ext cx="11379200" cy="769698"/>
          </a:xfrm>
          <a:prstGeom prst="rect">
            <a:avLst/>
          </a:prstGeom>
          <a:noFill/>
        </p:spPr>
        <p:txBody>
          <a:bodyPr wrap="square">
            <a:spAutoFit/>
          </a:bodyPr>
          <a:lstStyle/>
          <a:p>
            <a:pPr marL="285750" indent="-285750">
              <a:lnSpc>
                <a:spcPct val="150000"/>
              </a:lnSpc>
              <a:buFont typeface="Arial" panose="020B0604020202020204" pitchFamily="34" charset="0"/>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Persa</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ogni</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speranza</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di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perdere</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peso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grazie</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ai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propri</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sforzi</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stufi</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di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lottare</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pazienti</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rivolgono</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alla</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chirurgia</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bariatrica</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considerando</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tali</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procedure come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l'ultima</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possibilità</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per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perdere</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peso e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talvolta</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l'unico</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modo per </a:t>
            </a:r>
            <a:r>
              <a:rPr lang="en-GB" sz="15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ritrovare</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la propria </a:t>
            </a:r>
            <a:r>
              <a:rPr lang="en-GB" sz="15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autostima</a:t>
            </a:r>
            <a:r>
              <a:rPr lang="en-GB" sz="15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 il </a:t>
            </a:r>
            <a:r>
              <a:rPr lang="en-GB" sz="15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benessere</a:t>
            </a:r>
            <a:r>
              <a:rPr lang="en-GB" sz="15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5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psicologico</a:t>
            </a:r>
            <a:r>
              <a:rPr lang="en-GB"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it-IT" sz="1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CasellaDiTesto 16">
            <a:extLst>
              <a:ext uri="{FF2B5EF4-FFF2-40B4-BE49-F238E27FC236}">
                <a16:creationId xmlns:a16="http://schemas.microsoft.com/office/drawing/2014/main" id="{5906FA7F-6AEF-8E5F-BAA7-235D8BA9924C}"/>
              </a:ext>
            </a:extLst>
          </p:cNvPr>
          <p:cNvSpPr txBox="1"/>
          <p:nvPr/>
        </p:nvSpPr>
        <p:spPr>
          <a:xfrm>
            <a:off x="507999" y="2220699"/>
            <a:ext cx="11379199" cy="74905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500" dirty="0" err="1"/>
              <a:t>Spesso</a:t>
            </a:r>
            <a:r>
              <a:rPr lang="en-GB" sz="1500" dirty="0"/>
              <a:t> </a:t>
            </a:r>
            <a:r>
              <a:rPr lang="en-GB" sz="1500" dirty="0" err="1"/>
              <a:t>sviluppano</a:t>
            </a:r>
            <a:r>
              <a:rPr lang="en-GB" sz="1500" dirty="0"/>
              <a:t> un </a:t>
            </a:r>
            <a:r>
              <a:rPr lang="en-GB" sz="1500" b="1" dirty="0" err="1"/>
              <a:t>atteggiamento</a:t>
            </a:r>
            <a:r>
              <a:rPr lang="en-GB" sz="1500" b="1" dirty="0"/>
              <a:t> </a:t>
            </a:r>
            <a:r>
              <a:rPr lang="en-GB" sz="1500" b="1" dirty="0" err="1"/>
              <a:t>passivo</a:t>
            </a:r>
            <a:r>
              <a:rPr lang="en-GB" sz="1500" dirty="0"/>
              <a:t> </a:t>
            </a:r>
            <a:r>
              <a:rPr lang="en-GB" sz="1500" dirty="0" err="1"/>
              <a:t>nei</a:t>
            </a:r>
            <a:r>
              <a:rPr lang="en-GB" sz="1500" dirty="0"/>
              <a:t> </a:t>
            </a:r>
            <a:r>
              <a:rPr lang="en-GB" sz="1500" dirty="0" err="1"/>
              <a:t>confronti</a:t>
            </a:r>
            <a:r>
              <a:rPr lang="en-GB" sz="1500" dirty="0"/>
              <a:t> del </a:t>
            </a:r>
            <a:r>
              <a:rPr lang="en-GB" sz="1500" dirty="0" err="1"/>
              <a:t>percorso</a:t>
            </a:r>
            <a:r>
              <a:rPr lang="en-GB" sz="1500" dirty="0"/>
              <a:t> </a:t>
            </a:r>
            <a:r>
              <a:rPr lang="en-GB" sz="1500" dirty="0" err="1"/>
              <a:t>bariatrico</a:t>
            </a:r>
            <a:r>
              <a:rPr lang="en-GB" sz="1500" dirty="0"/>
              <a:t> e del </a:t>
            </a:r>
            <a:r>
              <a:rPr lang="en-GB" sz="1500" dirty="0" err="1"/>
              <a:t>loro</a:t>
            </a:r>
            <a:r>
              <a:rPr lang="en-GB" sz="1500" dirty="0"/>
              <a:t> </a:t>
            </a:r>
            <a:r>
              <a:rPr lang="en-GB" sz="1500" dirty="0" err="1"/>
              <a:t>impegno</a:t>
            </a:r>
            <a:r>
              <a:rPr lang="en-GB" sz="1500" dirty="0"/>
              <a:t> </a:t>
            </a:r>
            <a:r>
              <a:rPr lang="en-GB" sz="1500" dirty="0" err="1"/>
              <a:t>nella</a:t>
            </a:r>
            <a:r>
              <a:rPr lang="en-GB" sz="1500" dirty="0"/>
              <a:t> </a:t>
            </a:r>
            <a:r>
              <a:rPr lang="en-GB" sz="1500" dirty="0" err="1"/>
              <a:t>costruzione</a:t>
            </a:r>
            <a:r>
              <a:rPr lang="en-GB" sz="1500" dirty="0"/>
              <a:t> di </a:t>
            </a:r>
            <a:r>
              <a:rPr lang="en-GB" sz="1500" dirty="0" err="1"/>
              <a:t>abitudini</a:t>
            </a:r>
            <a:r>
              <a:rPr lang="en-GB" sz="1500" dirty="0"/>
              <a:t> </a:t>
            </a:r>
            <a:r>
              <a:rPr lang="en-GB" sz="1500" dirty="0" err="1"/>
              <a:t>alimentari</a:t>
            </a:r>
            <a:r>
              <a:rPr lang="en-GB" sz="1500" dirty="0"/>
              <a:t> e non </a:t>
            </a:r>
            <a:r>
              <a:rPr lang="en-GB" sz="1500" dirty="0" err="1"/>
              <a:t>alimentari</a:t>
            </a:r>
            <a:r>
              <a:rPr lang="en-GB" sz="1500" dirty="0"/>
              <a:t> </a:t>
            </a:r>
            <a:r>
              <a:rPr lang="en-GB" sz="1500" dirty="0" err="1"/>
              <a:t>più</a:t>
            </a:r>
            <a:r>
              <a:rPr lang="en-GB" sz="1500" dirty="0"/>
              <a:t> sane per il </a:t>
            </a:r>
            <a:r>
              <a:rPr lang="en-GB" sz="1500" dirty="0" err="1"/>
              <a:t>controllo</a:t>
            </a:r>
            <a:r>
              <a:rPr lang="en-GB" sz="1500" dirty="0"/>
              <a:t> del peso a </a:t>
            </a:r>
            <a:r>
              <a:rPr lang="en-GB" sz="1500" dirty="0" err="1"/>
              <a:t>lungo</a:t>
            </a:r>
            <a:r>
              <a:rPr lang="en-GB" sz="1500" dirty="0"/>
              <a:t> </a:t>
            </a:r>
            <a:r>
              <a:rPr lang="en-GB" sz="1500" dirty="0" err="1"/>
              <a:t>termine</a:t>
            </a:r>
            <a:r>
              <a:rPr lang="en-GB" sz="1500" dirty="0"/>
              <a:t> dopo </a:t>
            </a:r>
            <a:r>
              <a:rPr lang="en-GB" sz="1500" dirty="0" err="1"/>
              <a:t>l'intervento</a:t>
            </a:r>
            <a:r>
              <a:rPr lang="en-GB" sz="1500" dirty="0"/>
              <a:t> </a:t>
            </a:r>
            <a:r>
              <a:rPr lang="en-GB" sz="1500" dirty="0" err="1"/>
              <a:t>chirurgico</a:t>
            </a:r>
            <a:r>
              <a:rPr lang="en-GB" sz="1500" dirty="0"/>
              <a:t>.</a:t>
            </a:r>
          </a:p>
        </p:txBody>
      </p:sp>
      <p:sp>
        <p:nvSpPr>
          <p:cNvPr id="18" name="CasellaDiTesto 17">
            <a:extLst>
              <a:ext uri="{FF2B5EF4-FFF2-40B4-BE49-F238E27FC236}">
                <a16:creationId xmlns:a16="http://schemas.microsoft.com/office/drawing/2014/main" id="{E4200416-9D3F-8662-0456-820B8201F084}"/>
              </a:ext>
            </a:extLst>
          </p:cNvPr>
          <p:cNvSpPr txBox="1"/>
          <p:nvPr/>
        </p:nvSpPr>
        <p:spPr>
          <a:xfrm>
            <a:off x="507998" y="3105060"/>
            <a:ext cx="11194342" cy="79284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600" dirty="0"/>
              <a:t>La </a:t>
            </a:r>
            <a:r>
              <a:rPr lang="en-GB" sz="1600" dirty="0" err="1"/>
              <a:t>loro</a:t>
            </a:r>
            <a:r>
              <a:rPr lang="en-GB" sz="1600" dirty="0"/>
              <a:t> </a:t>
            </a:r>
            <a:r>
              <a:rPr lang="en-GB" sz="1600" b="1" dirty="0" err="1"/>
              <a:t>attenzione</a:t>
            </a:r>
            <a:r>
              <a:rPr lang="en-GB" sz="1600" dirty="0"/>
              <a:t> li porta a </a:t>
            </a:r>
            <a:r>
              <a:rPr lang="en-GB" sz="1600" dirty="0" err="1"/>
              <a:t>concentrarsi</a:t>
            </a:r>
            <a:r>
              <a:rPr lang="en-GB" sz="1600" dirty="0"/>
              <a:t> </a:t>
            </a:r>
            <a:r>
              <a:rPr lang="en-GB" sz="1600" dirty="0" err="1"/>
              <a:t>maggiormente</a:t>
            </a:r>
            <a:r>
              <a:rPr lang="en-GB" sz="1600" dirty="0"/>
              <a:t> </a:t>
            </a:r>
            <a:r>
              <a:rPr lang="en-GB" sz="1600" dirty="0" err="1"/>
              <a:t>su</a:t>
            </a:r>
            <a:r>
              <a:rPr lang="en-GB" sz="1600" dirty="0"/>
              <a:t> </a:t>
            </a:r>
            <a:r>
              <a:rPr lang="en-GB" sz="1600" dirty="0" err="1"/>
              <a:t>alcune</a:t>
            </a:r>
            <a:r>
              <a:rPr lang="en-GB" sz="1600" dirty="0"/>
              <a:t> </a:t>
            </a:r>
            <a:r>
              <a:rPr lang="en-GB" sz="1600" dirty="0" err="1"/>
              <a:t>informazioni</a:t>
            </a:r>
            <a:r>
              <a:rPr lang="en-GB" sz="1600" dirty="0"/>
              <a:t> </a:t>
            </a:r>
            <a:r>
              <a:rPr lang="en-GB" sz="1600" dirty="0" err="1"/>
              <a:t>tra</a:t>
            </a:r>
            <a:r>
              <a:rPr lang="en-GB" sz="1600" dirty="0"/>
              <a:t> quelle </a:t>
            </a:r>
            <a:r>
              <a:rPr lang="en-GB" sz="1600" dirty="0" err="1"/>
              <a:t>fornite</a:t>
            </a:r>
            <a:r>
              <a:rPr lang="en-GB" sz="1600" dirty="0"/>
              <a:t> </a:t>
            </a:r>
            <a:r>
              <a:rPr lang="en-GB" sz="1600" dirty="0" err="1"/>
              <a:t>dai</a:t>
            </a:r>
            <a:r>
              <a:rPr lang="en-GB" sz="1600" dirty="0"/>
              <a:t> </a:t>
            </a:r>
            <a:r>
              <a:rPr lang="en-GB" sz="1600" dirty="0" err="1"/>
              <a:t>professionisti</a:t>
            </a:r>
            <a:r>
              <a:rPr lang="en-GB" sz="1600" dirty="0"/>
              <a:t> e </a:t>
            </a:r>
            <a:r>
              <a:rPr lang="en-GB" sz="1600" dirty="0" err="1"/>
              <a:t>meno</a:t>
            </a:r>
            <a:r>
              <a:rPr lang="en-GB" sz="1600" dirty="0"/>
              <a:t> </a:t>
            </a:r>
            <a:r>
              <a:rPr lang="en-GB" sz="1600" dirty="0" err="1"/>
              <a:t>su</a:t>
            </a:r>
            <a:r>
              <a:rPr lang="en-GB" sz="1600" dirty="0"/>
              <a:t> </a:t>
            </a:r>
            <a:r>
              <a:rPr lang="en-GB" sz="1600" dirty="0" err="1"/>
              <a:t>altri</a:t>
            </a:r>
            <a:r>
              <a:rPr lang="en-GB" sz="1600" dirty="0"/>
              <a:t> </a:t>
            </a:r>
            <a:r>
              <a:rPr lang="en-GB" sz="1600" dirty="0" err="1"/>
              <a:t>fattori</a:t>
            </a:r>
            <a:r>
              <a:rPr lang="en-GB" sz="1600" dirty="0"/>
              <a:t> …</a:t>
            </a:r>
          </a:p>
        </p:txBody>
      </p:sp>
      <p:sp>
        <p:nvSpPr>
          <p:cNvPr id="19" name="CasellaDiTesto 18">
            <a:extLst>
              <a:ext uri="{FF2B5EF4-FFF2-40B4-BE49-F238E27FC236}">
                <a16:creationId xmlns:a16="http://schemas.microsoft.com/office/drawing/2014/main" id="{CDBDC775-590F-D006-7D3B-E4A6AF7A830B}"/>
              </a:ext>
            </a:extLst>
          </p:cNvPr>
          <p:cNvSpPr txBox="1"/>
          <p:nvPr/>
        </p:nvSpPr>
        <p:spPr>
          <a:xfrm>
            <a:off x="839562" y="4157027"/>
            <a:ext cx="4938374" cy="1695464"/>
          </a:xfrm>
          <a:prstGeom prst="rect">
            <a:avLst/>
          </a:prstGeom>
          <a:noFill/>
        </p:spPr>
        <p:txBody>
          <a:bodyPr wrap="square" rtlCol="0">
            <a:spAutoFit/>
          </a:bodyPr>
          <a:lstStyle/>
          <a:p>
            <a:pPr>
              <a:lnSpc>
                <a:spcPct val="150000"/>
              </a:lnSpc>
            </a:pPr>
            <a:r>
              <a:rPr lang="en-GB" sz="1400" b="1" dirty="0"/>
              <a:t>MAGGIOR ATTENZIONE SU:</a:t>
            </a:r>
          </a:p>
          <a:p>
            <a:pPr marL="285750" indent="-285750">
              <a:lnSpc>
                <a:spcPct val="150000"/>
              </a:lnSpc>
              <a:buFontTx/>
              <a:buChar char="-"/>
            </a:pPr>
            <a:r>
              <a:rPr lang="en-GB" sz="1400" dirty="0"/>
              <a:t>Procedure </a:t>
            </a:r>
            <a:r>
              <a:rPr lang="en-GB" sz="1400" dirty="0" err="1"/>
              <a:t>chirurgiche</a:t>
            </a:r>
            <a:r>
              <a:rPr lang="en-GB" sz="1400" dirty="0"/>
              <a:t> e </a:t>
            </a:r>
            <a:r>
              <a:rPr lang="en-GB" sz="1400" dirty="0" err="1"/>
              <a:t>loro</a:t>
            </a:r>
            <a:r>
              <a:rPr lang="en-GB" sz="1400" dirty="0"/>
              <a:t> </a:t>
            </a:r>
            <a:r>
              <a:rPr lang="en-GB" sz="1400" dirty="0" err="1"/>
              <a:t>vantaggi</a:t>
            </a:r>
            <a:r>
              <a:rPr lang="en-GB" sz="1400" dirty="0"/>
              <a:t>,</a:t>
            </a:r>
          </a:p>
          <a:p>
            <a:pPr marL="285750" indent="-285750">
              <a:lnSpc>
                <a:spcPct val="150000"/>
              </a:lnSpc>
              <a:buFontTx/>
              <a:buChar char="-"/>
            </a:pPr>
            <a:r>
              <a:rPr lang="en-GB" sz="1400" dirty="0" err="1"/>
              <a:t>Esami</a:t>
            </a:r>
            <a:r>
              <a:rPr lang="en-GB" sz="1400" dirty="0"/>
              <a:t> da </a:t>
            </a:r>
            <a:r>
              <a:rPr lang="en-GB" sz="1400" dirty="0" err="1"/>
              <a:t>eseguire</a:t>
            </a:r>
            <a:r>
              <a:rPr lang="en-GB" sz="1400" dirty="0"/>
              <a:t> prima </a:t>
            </a:r>
            <a:r>
              <a:rPr lang="en-GB" sz="1400" dirty="0" err="1"/>
              <a:t>dell’intervento</a:t>
            </a:r>
            <a:r>
              <a:rPr lang="en-GB" sz="1400" dirty="0"/>
              <a:t> </a:t>
            </a:r>
            <a:r>
              <a:rPr lang="en-GB" sz="1400" dirty="0" err="1"/>
              <a:t>chirurgico</a:t>
            </a:r>
            <a:r>
              <a:rPr lang="en-GB" sz="1400" dirty="0"/>
              <a:t>,</a:t>
            </a:r>
          </a:p>
          <a:p>
            <a:pPr marL="285750" indent="-285750">
              <a:lnSpc>
                <a:spcPct val="150000"/>
              </a:lnSpc>
              <a:buFontTx/>
              <a:buChar char="-"/>
            </a:pPr>
            <a:r>
              <a:rPr lang="en-GB" sz="1400" dirty="0"/>
              <a:t>Lista </a:t>
            </a:r>
            <a:r>
              <a:rPr lang="en-GB" sz="1400" dirty="0" err="1"/>
              <a:t>d'attesa</a:t>
            </a:r>
            <a:r>
              <a:rPr lang="en-GB" sz="1400" dirty="0"/>
              <a:t> prima </a:t>
            </a:r>
            <a:r>
              <a:rPr lang="en-GB" sz="1400" dirty="0" err="1"/>
              <a:t>della</a:t>
            </a:r>
            <a:r>
              <a:rPr lang="en-GB" sz="1400" dirty="0"/>
              <a:t> </a:t>
            </a:r>
            <a:r>
              <a:rPr lang="en-GB" sz="1400" dirty="0" err="1"/>
              <a:t>procedura</a:t>
            </a:r>
            <a:endParaRPr lang="en-GB" sz="1400" dirty="0"/>
          </a:p>
          <a:p>
            <a:pPr marL="285750" indent="-285750">
              <a:lnSpc>
                <a:spcPct val="150000"/>
              </a:lnSpc>
              <a:buFontTx/>
              <a:buChar char="-"/>
            </a:pPr>
            <a:r>
              <a:rPr lang="en-GB" sz="1400" dirty="0"/>
              <a:t>Tempo di </a:t>
            </a:r>
            <a:r>
              <a:rPr lang="en-GB" sz="1400" dirty="0" err="1"/>
              <a:t>recupero</a:t>
            </a:r>
            <a:r>
              <a:rPr lang="en-GB" sz="1400" dirty="0"/>
              <a:t> dopo </a:t>
            </a:r>
            <a:r>
              <a:rPr lang="en-GB" sz="1400" dirty="0" err="1"/>
              <a:t>l'intervento</a:t>
            </a:r>
            <a:r>
              <a:rPr lang="en-GB" sz="1400" dirty="0"/>
              <a:t> </a:t>
            </a:r>
            <a:r>
              <a:rPr lang="en-GB" sz="1400" dirty="0" err="1"/>
              <a:t>chirurgico</a:t>
            </a:r>
            <a:endParaRPr lang="it-IT" sz="1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ttangolo con angoli arrotondati 19">
            <a:extLst>
              <a:ext uri="{FF2B5EF4-FFF2-40B4-BE49-F238E27FC236}">
                <a16:creationId xmlns:a16="http://schemas.microsoft.com/office/drawing/2014/main" id="{F07CB015-54D4-392A-0175-EB17972A0C28}"/>
              </a:ext>
            </a:extLst>
          </p:cNvPr>
          <p:cNvSpPr/>
          <p:nvPr/>
        </p:nvSpPr>
        <p:spPr>
          <a:xfrm>
            <a:off x="699725" y="4190564"/>
            <a:ext cx="4801421" cy="2050184"/>
          </a:xfrm>
          <a:prstGeom prst="roundRect">
            <a:avLst/>
          </a:prstGeom>
          <a:noFill/>
          <a:ln w="317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con angoli arrotondati 20">
            <a:extLst>
              <a:ext uri="{FF2B5EF4-FFF2-40B4-BE49-F238E27FC236}">
                <a16:creationId xmlns:a16="http://schemas.microsoft.com/office/drawing/2014/main" id="{6B3BA59C-F5BC-8DAE-F408-B61D7727426B}"/>
              </a:ext>
            </a:extLst>
          </p:cNvPr>
          <p:cNvSpPr/>
          <p:nvPr/>
        </p:nvSpPr>
        <p:spPr>
          <a:xfrm>
            <a:off x="6703108" y="4104137"/>
            <a:ext cx="5066964" cy="2373910"/>
          </a:xfrm>
          <a:prstGeom prst="roundRect">
            <a:avLst/>
          </a:prstGeom>
          <a:noFill/>
          <a:ln w="317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21">
            <a:extLst>
              <a:ext uri="{FF2B5EF4-FFF2-40B4-BE49-F238E27FC236}">
                <a16:creationId xmlns:a16="http://schemas.microsoft.com/office/drawing/2014/main" id="{2A2836B5-DD4D-2921-12B4-7A80688C6F24}"/>
              </a:ext>
            </a:extLst>
          </p:cNvPr>
          <p:cNvSpPr txBox="1"/>
          <p:nvPr/>
        </p:nvSpPr>
        <p:spPr>
          <a:xfrm>
            <a:off x="6755450" y="4157027"/>
            <a:ext cx="4997689" cy="1997855"/>
          </a:xfrm>
          <a:prstGeom prst="rect">
            <a:avLst/>
          </a:prstGeom>
          <a:noFill/>
        </p:spPr>
        <p:txBody>
          <a:bodyPr wrap="square" rtlCol="0">
            <a:spAutoFit/>
          </a:bodyPr>
          <a:lstStyle/>
          <a:p>
            <a:pPr>
              <a:lnSpc>
                <a:spcPct val="150000"/>
              </a:lnSpc>
            </a:pPr>
            <a:r>
              <a:rPr lang="en-GB" sz="1400" b="1" dirty="0"/>
              <a:t>MINOR ATTENZIONE SU:</a:t>
            </a:r>
          </a:p>
          <a:p>
            <a:pPr marL="285750" indent="-285750">
              <a:lnSpc>
                <a:spcPct val="150000"/>
              </a:lnSpc>
              <a:buFontTx/>
              <a:buChar char="-"/>
            </a:pPr>
            <a:r>
              <a:rPr lang="en-GB" sz="1400" dirty="0" err="1"/>
              <a:t>Rischi</a:t>
            </a:r>
            <a:r>
              <a:rPr lang="en-GB" sz="1400" dirty="0"/>
              <a:t>, </a:t>
            </a:r>
            <a:r>
              <a:rPr lang="en-GB" sz="1400" dirty="0" err="1"/>
              <a:t>conseguenze</a:t>
            </a:r>
            <a:r>
              <a:rPr lang="en-GB" sz="1400" dirty="0"/>
              <a:t> o </a:t>
            </a:r>
            <a:r>
              <a:rPr lang="en-GB" sz="1400" dirty="0" err="1"/>
              <a:t>effetti</a:t>
            </a:r>
            <a:r>
              <a:rPr lang="en-GB" sz="1400" dirty="0"/>
              <a:t> </a:t>
            </a:r>
            <a:r>
              <a:rPr lang="en-GB" sz="1400" dirty="0" err="1"/>
              <a:t>collaterali</a:t>
            </a:r>
            <a:r>
              <a:rPr lang="en-GB" sz="1400" dirty="0"/>
              <a:t> </a:t>
            </a:r>
            <a:r>
              <a:rPr lang="en-GB" sz="1400" dirty="0" err="1"/>
              <a:t>dell’intervento</a:t>
            </a:r>
            <a:endParaRPr lang="en-GB" sz="1400" dirty="0"/>
          </a:p>
          <a:p>
            <a:pPr marL="285750" indent="-285750">
              <a:lnSpc>
                <a:spcPct val="150000"/>
              </a:lnSpc>
              <a:buFontTx/>
              <a:buChar char="-"/>
            </a:pPr>
            <a:r>
              <a:rPr lang="en-GB" sz="1400" dirty="0" err="1"/>
              <a:t>Comportamenti</a:t>
            </a:r>
            <a:r>
              <a:rPr lang="en-GB" sz="1400" dirty="0"/>
              <a:t> </a:t>
            </a:r>
            <a:r>
              <a:rPr lang="en-GB" sz="1400" dirty="0" err="1"/>
              <a:t>alimentari</a:t>
            </a:r>
            <a:r>
              <a:rPr lang="en-GB" sz="1400" dirty="0"/>
              <a:t> da </a:t>
            </a:r>
            <a:r>
              <a:rPr lang="en-GB" sz="1400" dirty="0" err="1"/>
              <a:t>seguire</a:t>
            </a:r>
            <a:r>
              <a:rPr lang="en-GB" sz="1400" dirty="0"/>
              <a:t> prima e dopo </a:t>
            </a:r>
            <a:r>
              <a:rPr lang="en-GB" sz="1400" dirty="0" err="1"/>
              <a:t>l'intervento</a:t>
            </a:r>
            <a:endParaRPr lang="en-GB" sz="1400" dirty="0"/>
          </a:p>
          <a:p>
            <a:pPr marL="285750" indent="-285750">
              <a:lnSpc>
                <a:spcPct val="150000"/>
              </a:lnSpc>
              <a:buFontTx/>
              <a:buChar char="-"/>
            </a:pPr>
            <a:r>
              <a:rPr lang="en-GB" sz="1400" dirty="0" err="1"/>
              <a:t>Introduzione</a:t>
            </a:r>
            <a:r>
              <a:rPr lang="en-GB" sz="1400" dirty="0"/>
              <a:t> di </a:t>
            </a:r>
            <a:r>
              <a:rPr lang="en-GB" sz="1400" dirty="0" err="1"/>
              <a:t>regolare</a:t>
            </a:r>
            <a:r>
              <a:rPr lang="en-GB" sz="1400" dirty="0"/>
              <a:t> </a:t>
            </a:r>
            <a:r>
              <a:rPr lang="en-GB" sz="1400" dirty="0" err="1"/>
              <a:t>attività</a:t>
            </a:r>
            <a:r>
              <a:rPr lang="en-GB" sz="1400" dirty="0"/>
              <a:t> </a:t>
            </a:r>
            <a:r>
              <a:rPr lang="en-GB" sz="1400" dirty="0" err="1"/>
              <a:t>fisica</a:t>
            </a:r>
            <a:r>
              <a:rPr lang="en-GB" sz="1400" dirty="0"/>
              <a:t> e in </a:t>
            </a:r>
            <a:r>
              <a:rPr lang="en-GB" sz="1400" dirty="0" err="1"/>
              <a:t>generale</a:t>
            </a:r>
            <a:r>
              <a:rPr lang="en-GB" sz="1400" dirty="0"/>
              <a:t> </a:t>
            </a:r>
            <a:r>
              <a:rPr lang="en-GB" sz="1400" dirty="0" err="1"/>
              <a:t>abitudini</a:t>
            </a:r>
            <a:r>
              <a:rPr lang="en-GB" sz="1400" dirty="0"/>
              <a:t> </a:t>
            </a:r>
            <a:r>
              <a:rPr lang="en-GB" sz="1400" dirty="0" err="1"/>
              <a:t>più</a:t>
            </a:r>
            <a:r>
              <a:rPr lang="en-GB" sz="1400" dirty="0"/>
              <a:t> sane: </a:t>
            </a:r>
            <a:r>
              <a:rPr lang="en-GB" sz="1400" dirty="0" err="1"/>
              <a:t>sonno</a:t>
            </a:r>
            <a:r>
              <a:rPr lang="en-GB" sz="1400" dirty="0"/>
              <a:t>, </a:t>
            </a:r>
            <a:r>
              <a:rPr lang="en-GB" sz="1400" dirty="0" err="1"/>
              <a:t>consumo</a:t>
            </a:r>
            <a:r>
              <a:rPr lang="en-GB" sz="1400" dirty="0"/>
              <a:t> </a:t>
            </a:r>
            <a:r>
              <a:rPr lang="en-GB" sz="1400" dirty="0" err="1"/>
              <a:t>d’alcol</a:t>
            </a:r>
            <a:r>
              <a:rPr lang="en-GB" sz="1400" dirty="0"/>
              <a:t> e </a:t>
            </a:r>
            <a:r>
              <a:rPr lang="en-GB" sz="1400" dirty="0" err="1"/>
              <a:t>fumo</a:t>
            </a:r>
            <a:endParaRPr lang="en-GB" sz="1400" dirty="0"/>
          </a:p>
        </p:txBody>
      </p:sp>
    </p:spTree>
    <p:extLst>
      <p:ext uri="{BB962C8B-B14F-4D97-AF65-F5344CB8AC3E}">
        <p14:creationId xmlns:p14="http://schemas.microsoft.com/office/powerpoint/2010/main" val="1942934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Quadrato">
            <a:extLst>
              <a:ext uri="{FF2B5EF4-FFF2-40B4-BE49-F238E27FC236}">
                <a16:creationId xmlns:a16="http://schemas.microsoft.com/office/drawing/2014/main" id="{FA719996-0C9B-A841-99A7-136675D8E847}"/>
              </a:ext>
            </a:extLst>
          </p:cNvPr>
          <p:cNvSpPr/>
          <p:nvPr/>
        </p:nvSpPr>
        <p:spPr>
          <a:xfrm>
            <a:off x="5225" y="-12700"/>
            <a:ext cx="12198350" cy="901700"/>
          </a:xfrm>
          <a:prstGeom prst="rect">
            <a:avLst/>
          </a:prstGeom>
          <a:solidFill>
            <a:srgbClr val="A20100"/>
          </a:solidFill>
          <a:ln w="12700">
            <a:noFill/>
            <a:miter lim="400000"/>
          </a:ln>
        </p:spPr>
        <p:txBody>
          <a:bodyPr lIns="35719" tIns="35719" rIns="35719" bIns="35719" anchor="ctr"/>
          <a:lstStyle/>
          <a:p>
            <a:pPr>
              <a:defRPr sz="3600">
                <a:solidFill>
                  <a:srgbClr val="FFFFFF"/>
                </a:solidFill>
              </a:defRPr>
            </a:pPr>
            <a:endParaRPr sz="2531" dirty="0">
              <a:solidFill>
                <a:srgbClr val="FFFFFF"/>
              </a:solidFill>
            </a:endParaRPr>
          </a:p>
        </p:txBody>
      </p:sp>
      <p:pic>
        <p:nvPicPr>
          <p:cNvPr id="4" name="Immagine" descr="Immagine">
            <a:extLst>
              <a:ext uri="{FF2B5EF4-FFF2-40B4-BE49-F238E27FC236}">
                <a16:creationId xmlns:a16="http://schemas.microsoft.com/office/drawing/2014/main" id="{8917D40E-26CB-0E48-EA04-ADA9CD85C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32591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 name="CasellaDiTesto 4">
            <a:extLst>
              <a:ext uri="{FF2B5EF4-FFF2-40B4-BE49-F238E27FC236}">
                <a16:creationId xmlns:a16="http://schemas.microsoft.com/office/drawing/2014/main" id="{41FFE19E-41B5-F38B-AF7C-7BF3E2E12441}"/>
              </a:ext>
            </a:extLst>
          </p:cNvPr>
          <p:cNvSpPr txBox="1"/>
          <p:nvPr/>
        </p:nvSpPr>
        <p:spPr>
          <a:xfrm>
            <a:off x="6186334" y="242201"/>
            <a:ext cx="9012250" cy="369332"/>
          </a:xfrm>
          <a:prstGeom prst="rect">
            <a:avLst/>
          </a:prstGeom>
          <a:noFill/>
        </p:spPr>
        <p:txBody>
          <a:bodyPr wrap="square">
            <a:spAutoFit/>
          </a:bodyPr>
          <a:lstStyle/>
          <a:p>
            <a:r>
              <a:rPr lang="it-IT" sz="1800" b="1" dirty="0">
                <a:solidFill>
                  <a:schemeClr val="bg1"/>
                </a:solidFill>
                <a:effectLst/>
                <a:latin typeface="AdvP6EC5"/>
              </a:rPr>
              <a:t>NON CONCENTRARSI SUL PROBLEMA MA  SULLA SOLUZIONE</a:t>
            </a:r>
            <a:endParaRPr lang="it-IT" b="1" dirty="0">
              <a:solidFill>
                <a:schemeClr val="bg1"/>
              </a:solidFill>
            </a:endParaRPr>
          </a:p>
        </p:txBody>
      </p:sp>
      <p:sp>
        <p:nvSpPr>
          <p:cNvPr id="7" name="CasellaDiTesto 6">
            <a:extLst>
              <a:ext uri="{FF2B5EF4-FFF2-40B4-BE49-F238E27FC236}">
                <a16:creationId xmlns:a16="http://schemas.microsoft.com/office/drawing/2014/main" id="{926FA561-E9DC-A2A8-7C0F-9429DDBA6C8C}"/>
              </a:ext>
            </a:extLst>
          </p:cNvPr>
          <p:cNvSpPr txBox="1"/>
          <p:nvPr/>
        </p:nvSpPr>
        <p:spPr>
          <a:xfrm>
            <a:off x="336295" y="1384199"/>
            <a:ext cx="11219543" cy="4619854"/>
          </a:xfrm>
          <a:prstGeom prst="rect">
            <a:avLst/>
          </a:prstGeom>
          <a:noFill/>
        </p:spPr>
        <p:txBody>
          <a:bodyPr wrap="square">
            <a:spAutoFit/>
          </a:bodyPr>
          <a:lstStyle/>
          <a:p>
            <a:pPr>
              <a:lnSpc>
                <a:spcPct val="150000"/>
              </a:lnSpc>
            </a:pP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Per </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quanto</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riguarda</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l'impegno</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personale</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(es. </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dieta</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e </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attività</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fisica</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c'è</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un'iperattenzione</a:t>
            </a: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ai </a:t>
            </a:r>
            <a:r>
              <a:rPr lang="en-GB"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potenziali</a:t>
            </a: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ostacoli</a:t>
            </a: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fattori</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di stress </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psico-sociale</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che</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rendono</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difficile lo </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svolgimento</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delle</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attività</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richieste</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 </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orari</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di </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lavoro</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famiglia</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o </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educazione</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dei</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figli</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ecc</a:t>
            </a:r>
            <a:r>
              <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a:p>
            <a:pPr algn="ctr">
              <a:lnSpc>
                <a:spcPct val="150000"/>
              </a:lnSpc>
            </a:pPr>
            <a:r>
              <a:rPr lang="en-GB"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tutte</a:t>
            </a: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ragioni</a:t>
            </a: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potenzialmente</a:t>
            </a: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valide</a:t>
            </a: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p>
          <a:p>
            <a:pPr>
              <a:lnSpc>
                <a:spcPct val="150000"/>
              </a:lnSpc>
            </a:pPr>
            <a:endPar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lnSpc>
                <a:spcPct val="150000"/>
              </a:lnSpc>
            </a:pPr>
            <a:endPar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lnSpc>
                <a:spcPct val="150000"/>
              </a:lnSpc>
            </a:pPr>
            <a:endPar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lnSpc>
                <a:spcPct val="150000"/>
              </a:lnSpc>
            </a:pPr>
            <a:endParaRPr lang="en-GB"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lgn="ctr">
              <a:lnSpc>
                <a:spcPct val="150000"/>
              </a:lnSpc>
            </a:pPr>
            <a:endPar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50000"/>
              </a:lnSpc>
            </a:pP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Tuttavia</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ciò</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che</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è</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implicitamente</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perduto</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queste</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giustificazioni</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è</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proprio la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percezione</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che</a:t>
            </a:r>
            <a:endPar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50000"/>
              </a:lnSpc>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propria salute e </a:t>
            </a: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il</a:t>
            </a: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benessere</a:t>
            </a: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sono</a:t>
            </a: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valori</a:t>
            </a: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da </a:t>
            </a:r>
            <a:r>
              <a:rPr lang="en-GB"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preservare</a:t>
            </a:r>
            <a:endParaRPr lang="it-IT" sz="1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2" descr="Why Focusing On Your Problems Is Never The Solution">
            <a:extLst>
              <a:ext uri="{FF2B5EF4-FFF2-40B4-BE49-F238E27FC236}">
                <a16:creationId xmlns:a16="http://schemas.microsoft.com/office/drawing/2014/main" id="{E5D05B30-C3DC-CA92-6499-FFE6999A03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571"/>
          <a:stretch/>
        </p:blipFill>
        <p:spPr bwMode="auto">
          <a:xfrm>
            <a:off x="4629147" y="3197458"/>
            <a:ext cx="2787651" cy="1798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941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Quadrato">
            <a:extLst>
              <a:ext uri="{FF2B5EF4-FFF2-40B4-BE49-F238E27FC236}">
                <a16:creationId xmlns:a16="http://schemas.microsoft.com/office/drawing/2014/main" id="{FA719996-0C9B-A841-99A7-136675D8E847}"/>
              </a:ext>
            </a:extLst>
          </p:cNvPr>
          <p:cNvSpPr/>
          <p:nvPr/>
        </p:nvSpPr>
        <p:spPr>
          <a:xfrm>
            <a:off x="5225" y="-12700"/>
            <a:ext cx="12198350" cy="901700"/>
          </a:xfrm>
          <a:prstGeom prst="rect">
            <a:avLst/>
          </a:prstGeom>
          <a:solidFill>
            <a:srgbClr val="A20100"/>
          </a:solidFill>
          <a:ln w="12700">
            <a:noFill/>
            <a:miter lim="400000"/>
          </a:ln>
        </p:spPr>
        <p:txBody>
          <a:bodyPr lIns="35719" tIns="35719" rIns="35719" bIns="35719" anchor="ctr"/>
          <a:lstStyle/>
          <a:p>
            <a:pPr>
              <a:defRPr sz="3600">
                <a:solidFill>
                  <a:srgbClr val="FFFFFF"/>
                </a:solidFill>
              </a:defRPr>
            </a:pPr>
            <a:endParaRPr sz="2531" dirty="0">
              <a:solidFill>
                <a:srgbClr val="FFFFFF"/>
              </a:solidFill>
            </a:endParaRPr>
          </a:p>
        </p:txBody>
      </p:sp>
      <p:pic>
        <p:nvPicPr>
          <p:cNvPr id="4" name="Immagine" descr="Immagine">
            <a:extLst>
              <a:ext uri="{FF2B5EF4-FFF2-40B4-BE49-F238E27FC236}">
                <a16:creationId xmlns:a16="http://schemas.microsoft.com/office/drawing/2014/main" id="{8917D40E-26CB-0E48-EA04-ADA9CD85C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32591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 name="CasellaDiTesto 4">
            <a:extLst>
              <a:ext uri="{FF2B5EF4-FFF2-40B4-BE49-F238E27FC236}">
                <a16:creationId xmlns:a16="http://schemas.microsoft.com/office/drawing/2014/main" id="{41FFE19E-41B5-F38B-AF7C-7BF3E2E12441}"/>
              </a:ext>
            </a:extLst>
          </p:cNvPr>
          <p:cNvSpPr txBox="1"/>
          <p:nvPr/>
        </p:nvSpPr>
        <p:spPr>
          <a:xfrm>
            <a:off x="6186334" y="242201"/>
            <a:ext cx="9012250" cy="369332"/>
          </a:xfrm>
          <a:prstGeom prst="rect">
            <a:avLst/>
          </a:prstGeom>
          <a:noFill/>
        </p:spPr>
        <p:txBody>
          <a:bodyPr wrap="square">
            <a:spAutoFit/>
          </a:bodyPr>
          <a:lstStyle/>
          <a:p>
            <a:r>
              <a:rPr lang="it-IT" b="1" dirty="0">
                <a:solidFill>
                  <a:schemeClr val="bg1"/>
                </a:solidFill>
                <a:latin typeface="AdvP6EC5"/>
              </a:rPr>
              <a:t>ELABORAZIONE DELL’INFORMAZIONE E COMPRENSIONE</a:t>
            </a:r>
            <a:endParaRPr lang="it-IT" b="1" dirty="0">
              <a:solidFill>
                <a:schemeClr val="bg1"/>
              </a:solidFill>
            </a:endParaRPr>
          </a:p>
        </p:txBody>
      </p:sp>
      <p:sp>
        <p:nvSpPr>
          <p:cNvPr id="10" name="CasellaDiTesto 9">
            <a:extLst>
              <a:ext uri="{FF2B5EF4-FFF2-40B4-BE49-F238E27FC236}">
                <a16:creationId xmlns:a16="http://schemas.microsoft.com/office/drawing/2014/main" id="{FCEA544D-609F-43FE-74BB-DFCA7A045A2E}"/>
              </a:ext>
            </a:extLst>
          </p:cNvPr>
          <p:cNvSpPr txBox="1"/>
          <p:nvPr/>
        </p:nvSpPr>
        <p:spPr>
          <a:xfrm>
            <a:off x="336295" y="4017367"/>
            <a:ext cx="11258197" cy="1711366"/>
          </a:xfrm>
          <a:prstGeom prst="rect">
            <a:avLst/>
          </a:prstGeom>
          <a:noFill/>
        </p:spPr>
        <p:txBody>
          <a:bodyPr wrap="square">
            <a:spAutoFit/>
          </a:bodyPr>
          <a:lstStyle/>
          <a:p>
            <a:pPr>
              <a:lnSpc>
                <a:spcPct val="150000"/>
              </a:lnSpc>
            </a:pPr>
            <a:endParaRPr lang="en-GB" dirty="0"/>
          </a:p>
          <a:p>
            <a:pPr>
              <a:lnSpc>
                <a:spcPct val="150000"/>
              </a:lnSpc>
            </a:pPr>
            <a:r>
              <a:rPr lang="en-GB" dirty="0"/>
              <a:t>Ad </a:t>
            </a:r>
            <a:r>
              <a:rPr lang="en-GB" dirty="0" err="1"/>
              <a:t>esempio</a:t>
            </a:r>
            <a:r>
              <a:rPr lang="en-GB" dirty="0"/>
              <a:t>, </a:t>
            </a:r>
            <a:r>
              <a:rPr lang="en-GB" dirty="0" err="1"/>
              <a:t>quando</a:t>
            </a:r>
            <a:r>
              <a:rPr lang="en-GB" dirty="0"/>
              <a:t> </a:t>
            </a:r>
            <a:r>
              <a:rPr lang="en-GB" dirty="0" err="1"/>
              <a:t>i</a:t>
            </a:r>
            <a:r>
              <a:rPr lang="en-GB" dirty="0"/>
              <a:t> </a:t>
            </a:r>
            <a:r>
              <a:rPr lang="en-GB" dirty="0" err="1"/>
              <a:t>pazienti</a:t>
            </a:r>
            <a:r>
              <a:rPr lang="en-GB" dirty="0"/>
              <a:t> </a:t>
            </a:r>
            <a:r>
              <a:rPr lang="en-GB" dirty="0" err="1"/>
              <a:t>ricevono</a:t>
            </a:r>
            <a:r>
              <a:rPr lang="en-GB" dirty="0"/>
              <a:t> </a:t>
            </a:r>
            <a:r>
              <a:rPr lang="en-GB" dirty="0" err="1"/>
              <a:t>informazioni</a:t>
            </a:r>
            <a:r>
              <a:rPr lang="en-GB" dirty="0"/>
              <a:t> </a:t>
            </a:r>
            <a:r>
              <a:rPr lang="en-GB" dirty="0" err="1"/>
              <a:t>sugli</a:t>
            </a:r>
            <a:r>
              <a:rPr lang="en-GB" dirty="0"/>
              <a:t> </a:t>
            </a:r>
            <a:r>
              <a:rPr lang="en-GB" dirty="0" err="1"/>
              <a:t>effetti</a:t>
            </a:r>
            <a:r>
              <a:rPr lang="en-GB" dirty="0"/>
              <a:t> </a:t>
            </a:r>
            <a:r>
              <a:rPr lang="en-GB" dirty="0" err="1"/>
              <a:t>della</a:t>
            </a:r>
            <a:r>
              <a:rPr lang="en-GB" dirty="0"/>
              <a:t> </a:t>
            </a:r>
            <a:r>
              <a:rPr lang="en-GB" i="1" dirty="0"/>
              <a:t>sleeve gastrectomy </a:t>
            </a:r>
            <a:r>
              <a:rPr lang="en-GB" dirty="0" err="1"/>
              <a:t>nel</a:t>
            </a:r>
            <a:r>
              <a:rPr lang="en-GB" dirty="0"/>
              <a:t> </a:t>
            </a:r>
            <a:r>
              <a:rPr lang="en-GB" dirty="0" err="1"/>
              <a:t>ridurre</a:t>
            </a:r>
            <a:r>
              <a:rPr lang="en-GB" dirty="0"/>
              <a:t> il senso di “</a:t>
            </a:r>
            <a:r>
              <a:rPr lang="en-GB" b="1" dirty="0"/>
              <a:t>fame </a:t>
            </a:r>
            <a:r>
              <a:rPr lang="en-GB" b="1" dirty="0" err="1"/>
              <a:t>fisiologica</a:t>
            </a:r>
            <a:r>
              <a:rPr lang="en-GB" dirty="0"/>
              <a:t>”, </a:t>
            </a:r>
            <a:r>
              <a:rPr lang="en-GB" dirty="0" err="1"/>
              <a:t>dipendente</a:t>
            </a:r>
            <a:r>
              <a:rPr lang="en-GB" dirty="0"/>
              <a:t> </a:t>
            </a:r>
            <a:r>
              <a:rPr lang="en-GB" dirty="0" err="1"/>
              <a:t>dalle</a:t>
            </a:r>
            <a:r>
              <a:rPr lang="en-GB" dirty="0"/>
              <a:t> cellule </a:t>
            </a:r>
            <a:r>
              <a:rPr lang="en-GB" dirty="0" err="1"/>
              <a:t>che</a:t>
            </a:r>
            <a:r>
              <a:rPr lang="en-GB" dirty="0"/>
              <a:t> </a:t>
            </a:r>
            <a:r>
              <a:rPr lang="en-GB" dirty="0" err="1"/>
              <a:t>rilasciano</a:t>
            </a:r>
            <a:r>
              <a:rPr lang="en-GB" b="1" dirty="0"/>
              <a:t> </a:t>
            </a:r>
            <a:r>
              <a:rPr lang="en-GB" b="1" dirty="0" err="1"/>
              <a:t>grelina</a:t>
            </a:r>
            <a:r>
              <a:rPr lang="en-GB" b="1" dirty="0"/>
              <a:t> </a:t>
            </a:r>
            <a:r>
              <a:rPr lang="en-GB" dirty="0" err="1"/>
              <a:t>presenti</a:t>
            </a:r>
            <a:r>
              <a:rPr lang="en-GB" dirty="0"/>
              <a:t> </a:t>
            </a:r>
            <a:r>
              <a:rPr lang="en-GB" dirty="0" err="1"/>
              <a:t>sul</a:t>
            </a:r>
            <a:r>
              <a:rPr lang="en-GB" dirty="0"/>
              <a:t> </a:t>
            </a:r>
            <a:r>
              <a:rPr lang="en-GB" dirty="0" err="1"/>
              <a:t>fondo</a:t>
            </a:r>
            <a:r>
              <a:rPr lang="en-GB" dirty="0"/>
              <a:t> </a:t>
            </a:r>
            <a:r>
              <a:rPr lang="en-GB" dirty="0" err="1"/>
              <a:t>dello</a:t>
            </a:r>
            <a:r>
              <a:rPr lang="en-GB" dirty="0"/>
              <a:t> </a:t>
            </a:r>
            <a:r>
              <a:rPr lang="en-GB" dirty="0" err="1"/>
              <a:t>stomaco</a:t>
            </a:r>
            <a:r>
              <a:rPr lang="en-GB" b="1" dirty="0"/>
              <a:t>, </a:t>
            </a:r>
            <a:r>
              <a:rPr lang="en-GB" dirty="0"/>
              <a:t>non </a:t>
            </a:r>
            <a:r>
              <a:rPr lang="en-GB" dirty="0" err="1"/>
              <a:t>considerano</a:t>
            </a:r>
            <a:r>
              <a:rPr lang="en-GB" dirty="0"/>
              <a:t> il </a:t>
            </a:r>
            <a:r>
              <a:rPr lang="en-GB" dirty="0" err="1"/>
              <a:t>fatto</a:t>
            </a:r>
            <a:r>
              <a:rPr lang="en-GB" dirty="0"/>
              <a:t> </a:t>
            </a:r>
            <a:r>
              <a:rPr lang="en-GB" dirty="0" err="1"/>
              <a:t>che</a:t>
            </a:r>
            <a:r>
              <a:rPr lang="en-GB" dirty="0"/>
              <a:t> </a:t>
            </a:r>
            <a:r>
              <a:rPr lang="en-GB" dirty="0" err="1"/>
              <a:t>ciò</a:t>
            </a:r>
            <a:r>
              <a:rPr lang="en-GB" dirty="0"/>
              <a:t> </a:t>
            </a:r>
            <a:r>
              <a:rPr lang="en-GB" dirty="0" err="1"/>
              <a:t>che</a:t>
            </a:r>
            <a:r>
              <a:rPr lang="en-GB" dirty="0"/>
              <a:t> li ha </a:t>
            </a:r>
            <a:r>
              <a:rPr lang="en-GB" dirty="0" err="1"/>
              <a:t>fatti</a:t>
            </a:r>
            <a:r>
              <a:rPr lang="en-GB" dirty="0"/>
              <a:t> </a:t>
            </a:r>
            <a:r>
              <a:rPr lang="en-GB" dirty="0" err="1"/>
              <a:t>ingrassare</a:t>
            </a:r>
            <a:r>
              <a:rPr lang="en-GB" dirty="0"/>
              <a:t> </a:t>
            </a:r>
            <a:r>
              <a:rPr lang="en-GB" dirty="0" err="1"/>
              <a:t>è</a:t>
            </a:r>
            <a:r>
              <a:rPr lang="en-GB" dirty="0"/>
              <a:t> </a:t>
            </a:r>
            <a:r>
              <a:rPr lang="en-GB" dirty="0" err="1"/>
              <a:t>stata</a:t>
            </a:r>
            <a:r>
              <a:rPr lang="en-GB" dirty="0"/>
              <a:t> </a:t>
            </a:r>
            <a:r>
              <a:rPr lang="en-GB" dirty="0" err="1"/>
              <a:t>più</a:t>
            </a:r>
            <a:r>
              <a:rPr lang="en-GB" dirty="0"/>
              <a:t> </a:t>
            </a:r>
            <a:r>
              <a:rPr lang="en-GB" dirty="0" err="1"/>
              <a:t>frequentemente</a:t>
            </a:r>
            <a:r>
              <a:rPr lang="en-GB" dirty="0"/>
              <a:t> la “</a:t>
            </a:r>
            <a:r>
              <a:rPr lang="en-GB" b="1" dirty="0"/>
              <a:t>fame </a:t>
            </a:r>
            <a:r>
              <a:rPr lang="en-GB" b="1" dirty="0" err="1"/>
              <a:t>edonica</a:t>
            </a:r>
            <a:r>
              <a:rPr lang="en-GB" dirty="0"/>
              <a:t>” </a:t>
            </a:r>
            <a:r>
              <a:rPr lang="en-GB" dirty="0" err="1"/>
              <a:t>evocata</a:t>
            </a:r>
            <a:r>
              <a:rPr lang="en-GB" dirty="0"/>
              <a:t> dal “</a:t>
            </a:r>
            <a:r>
              <a:rPr lang="en-GB" b="1" i="1" dirty="0"/>
              <a:t>emotional eating</a:t>
            </a:r>
            <a:r>
              <a:rPr lang="en-GB" dirty="0"/>
              <a:t>”.</a:t>
            </a:r>
          </a:p>
        </p:txBody>
      </p:sp>
      <p:sp>
        <p:nvSpPr>
          <p:cNvPr id="11" name="CasellaDiTesto 10">
            <a:extLst>
              <a:ext uri="{FF2B5EF4-FFF2-40B4-BE49-F238E27FC236}">
                <a16:creationId xmlns:a16="http://schemas.microsoft.com/office/drawing/2014/main" id="{FA968CFF-DBDA-38C0-910B-E83A83E1D8AD}"/>
              </a:ext>
            </a:extLst>
          </p:cNvPr>
          <p:cNvSpPr txBox="1"/>
          <p:nvPr/>
        </p:nvSpPr>
        <p:spPr>
          <a:xfrm>
            <a:off x="336295" y="1415731"/>
            <a:ext cx="11258197" cy="2542363"/>
          </a:xfrm>
          <a:prstGeom prst="rect">
            <a:avLst/>
          </a:prstGeom>
          <a:noFill/>
        </p:spPr>
        <p:txBody>
          <a:bodyPr wrap="square">
            <a:spAutoFit/>
          </a:bodyPr>
          <a:lstStyle/>
          <a:p>
            <a:pPr>
              <a:lnSpc>
                <a:spcPct val="150000"/>
              </a:lnSpc>
            </a:pPr>
            <a:r>
              <a:rPr lang="en-GB" dirty="0" err="1"/>
              <a:t>Inoltre</a:t>
            </a:r>
            <a:r>
              <a:rPr lang="en-GB" dirty="0"/>
              <a:t>, </a:t>
            </a:r>
            <a:r>
              <a:rPr lang="en-GB" dirty="0" err="1"/>
              <a:t>è</a:t>
            </a:r>
            <a:r>
              <a:rPr lang="en-GB" dirty="0"/>
              <a:t> da </a:t>
            </a:r>
            <a:r>
              <a:rPr lang="en-GB" dirty="0" err="1"/>
              <a:t>sottolineare</a:t>
            </a:r>
            <a:r>
              <a:rPr lang="en-GB" dirty="0"/>
              <a:t> </a:t>
            </a:r>
            <a:r>
              <a:rPr lang="en-GB" dirty="0" err="1"/>
              <a:t>che</a:t>
            </a:r>
            <a:r>
              <a:rPr lang="en-GB" dirty="0"/>
              <a:t> </a:t>
            </a:r>
            <a:r>
              <a:rPr lang="en-GB" dirty="0" err="1"/>
              <a:t>lungo</a:t>
            </a:r>
            <a:r>
              <a:rPr lang="en-GB" dirty="0"/>
              <a:t> il </a:t>
            </a:r>
            <a:r>
              <a:rPr lang="en-GB" dirty="0" err="1"/>
              <a:t>percorso</a:t>
            </a:r>
            <a:r>
              <a:rPr lang="en-GB" dirty="0"/>
              <a:t> pre-</a:t>
            </a:r>
            <a:r>
              <a:rPr lang="en-GB" dirty="0" err="1"/>
              <a:t>chirurgico</a:t>
            </a:r>
            <a:r>
              <a:rPr lang="en-GB" dirty="0"/>
              <a:t> </a:t>
            </a:r>
            <a:r>
              <a:rPr lang="en-GB" dirty="0" err="1"/>
              <a:t>i</a:t>
            </a:r>
            <a:r>
              <a:rPr lang="en-GB" dirty="0"/>
              <a:t> </a:t>
            </a:r>
            <a:r>
              <a:rPr lang="en-GB" dirty="0" err="1"/>
              <a:t>pazienti</a:t>
            </a:r>
            <a:r>
              <a:rPr lang="en-GB" dirty="0"/>
              <a:t> </a:t>
            </a:r>
            <a:r>
              <a:rPr lang="en-GB" dirty="0" err="1"/>
              <a:t>ricevono</a:t>
            </a:r>
            <a:r>
              <a:rPr lang="en-GB" dirty="0"/>
              <a:t> </a:t>
            </a:r>
            <a:r>
              <a:rPr lang="en-GB" dirty="0" err="1"/>
              <a:t>tantissime</a:t>
            </a:r>
            <a:r>
              <a:rPr lang="en-GB" dirty="0"/>
              <a:t> </a:t>
            </a:r>
            <a:r>
              <a:rPr lang="en-GB" dirty="0" err="1"/>
              <a:t>informazioni</a:t>
            </a:r>
            <a:r>
              <a:rPr lang="en-GB" dirty="0"/>
              <a:t> da diverse figure </a:t>
            </a:r>
            <a:r>
              <a:rPr lang="en-GB" dirty="0" err="1"/>
              <a:t>professionali</a:t>
            </a:r>
            <a:r>
              <a:rPr lang="en-GB" dirty="0"/>
              <a:t> (es. </a:t>
            </a:r>
            <a:r>
              <a:rPr lang="en-GB" dirty="0" err="1"/>
              <a:t>chirurghi</a:t>
            </a:r>
            <a:r>
              <a:rPr lang="en-GB" dirty="0"/>
              <a:t>, </a:t>
            </a:r>
            <a:r>
              <a:rPr lang="en-GB" dirty="0" err="1"/>
              <a:t>psicologi</a:t>
            </a:r>
            <a:r>
              <a:rPr lang="en-GB" dirty="0"/>
              <a:t>, </a:t>
            </a:r>
            <a:r>
              <a:rPr lang="en-GB" dirty="0" err="1"/>
              <a:t>dietologi</a:t>
            </a:r>
            <a:r>
              <a:rPr lang="en-GB" dirty="0"/>
              <a:t>, </a:t>
            </a:r>
            <a:r>
              <a:rPr lang="en-GB" dirty="0" err="1"/>
              <a:t>ecc</a:t>
            </a:r>
            <a:r>
              <a:rPr lang="en-GB" dirty="0"/>
              <a:t>.).</a:t>
            </a:r>
          </a:p>
          <a:p>
            <a:pPr>
              <a:lnSpc>
                <a:spcPct val="150000"/>
              </a:lnSpc>
            </a:pPr>
            <a:endParaRPr lang="en-GB" dirty="0"/>
          </a:p>
          <a:p>
            <a:pPr>
              <a:lnSpc>
                <a:spcPct val="150000"/>
              </a:lnSpc>
            </a:pPr>
            <a:r>
              <a:rPr lang="en-GB" dirty="0"/>
              <a:t>In </a:t>
            </a:r>
            <a:r>
              <a:rPr lang="en-GB" dirty="0" err="1"/>
              <a:t>alcuni</a:t>
            </a:r>
            <a:r>
              <a:rPr lang="en-GB" dirty="0"/>
              <a:t> </a:t>
            </a:r>
            <a:r>
              <a:rPr lang="en-GB" dirty="0" err="1"/>
              <a:t>pazienti</a:t>
            </a:r>
            <a:r>
              <a:rPr lang="en-GB" dirty="0"/>
              <a:t> </a:t>
            </a:r>
            <a:r>
              <a:rPr lang="en-GB" dirty="0" err="1"/>
              <a:t>più</a:t>
            </a:r>
            <a:r>
              <a:rPr lang="en-GB" dirty="0"/>
              <a:t> </a:t>
            </a:r>
            <a:r>
              <a:rPr lang="en-GB" dirty="0" err="1"/>
              <a:t>fragili</a:t>
            </a:r>
            <a:r>
              <a:rPr lang="en-GB" dirty="0"/>
              <a:t>, </a:t>
            </a:r>
            <a:r>
              <a:rPr lang="en-GB" dirty="0" err="1"/>
              <a:t>ciò</a:t>
            </a:r>
            <a:r>
              <a:rPr lang="en-GB" dirty="0"/>
              <a:t> </a:t>
            </a:r>
            <a:r>
              <a:rPr lang="en-GB" dirty="0" err="1"/>
              <a:t>può</a:t>
            </a:r>
            <a:r>
              <a:rPr lang="en-GB" dirty="0"/>
              <a:t> </a:t>
            </a:r>
            <a:r>
              <a:rPr lang="en-GB" dirty="0" err="1"/>
              <a:t>creare</a:t>
            </a:r>
            <a:r>
              <a:rPr lang="en-GB" dirty="0"/>
              <a:t> un </a:t>
            </a:r>
            <a:r>
              <a:rPr lang="en-GB" b="1" dirty="0" err="1"/>
              <a:t>sovraccarico</a:t>
            </a:r>
            <a:r>
              <a:rPr lang="en-GB" b="1" dirty="0"/>
              <a:t> </a:t>
            </a:r>
            <a:r>
              <a:rPr lang="en-GB" b="1" dirty="0" err="1"/>
              <a:t>della</a:t>
            </a:r>
            <a:r>
              <a:rPr lang="en-GB" b="1" dirty="0"/>
              <a:t> </a:t>
            </a:r>
            <a:r>
              <a:rPr lang="en-GB" b="1" dirty="0" err="1"/>
              <a:t>memoria</a:t>
            </a:r>
            <a:r>
              <a:rPr lang="en-GB" b="1" dirty="0"/>
              <a:t> di </a:t>
            </a:r>
            <a:r>
              <a:rPr lang="en-GB" b="1" dirty="0" err="1"/>
              <a:t>lavoro</a:t>
            </a:r>
            <a:r>
              <a:rPr lang="en-GB" dirty="0"/>
              <a:t>, </a:t>
            </a:r>
            <a:r>
              <a:rPr lang="en-GB" b="1" dirty="0" err="1"/>
              <a:t>difficoltà</a:t>
            </a:r>
            <a:r>
              <a:rPr lang="en-GB" b="1" dirty="0"/>
              <a:t> </a:t>
            </a:r>
            <a:r>
              <a:rPr lang="en-GB" b="1" dirty="0" err="1"/>
              <a:t>nell'elaborazione</a:t>
            </a:r>
            <a:r>
              <a:rPr lang="en-GB" b="1" dirty="0"/>
              <a:t> </a:t>
            </a:r>
            <a:r>
              <a:rPr lang="en-GB" b="1" dirty="0" err="1"/>
              <a:t>delle</a:t>
            </a:r>
            <a:r>
              <a:rPr lang="en-GB" b="1" dirty="0"/>
              <a:t> </a:t>
            </a:r>
            <a:r>
              <a:rPr lang="en-GB" b="1" dirty="0" err="1"/>
              <a:t>informazioni</a:t>
            </a:r>
            <a:r>
              <a:rPr lang="en-GB" dirty="0"/>
              <a:t> e </a:t>
            </a:r>
            <a:r>
              <a:rPr lang="en-GB" dirty="0" err="1"/>
              <a:t>incomprensioni</a:t>
            </a:r>
            <a:r>
              <a:rPr lang="en-GB" dirty="0"/>
              <a:t>, </a:t>
            </a:r>
            <a:r>
              <a:rPr lang="en-GB" dirty="0" err="1"/>
              <a:t>contribuendo</a:t>
            </a:r>
            <a:r>
              <a:rPr lang="en-GB" dirty="0"/>
              <a:t> </a:t>
            </a:r>
            <a:r>
              <a:rPr lang="en-GB" dirty="0" err="1"/>
              <a:t>alla</a:t>
            </a:r>
            <a:r>
              <a:rPr lang="en-GB" dirty="0"/>
              <a:t> </a:t>
            </a:r>
            <a:r>
              <a:rPr lang="en-GB" dirty="0" err="1"/>
              <a:t>creazione</a:t>
            </a:r>
            <a:r>
              <a:rPr lang="en-GB" dirty="0"/>
              <a:t> di </a:t>
            </a:r>
            <a:r>
              <a:rPr lang="en-GB" b="1" dirty="0" err="1"/>
              <a:t>aspettative</a:t>
            </a:r>
            <a:r>
              <a:rPr lang="en-GB" b="1" dirty="0"/>
              <a:t> non del </a:t>
            </a:r>
            <a:r>
              <a:rPr lang="en-GB" b="1" dirty="0" err="1"/>
              <a:t>tutto</a:t>
            </a:r>
            <a:r>
              <a:rPr lang="en-GB" b="1" dirty="0"/>
              <a:t> </a:t>
            </a:r>
            <a:r>
              <a:rPr lang="en-GB" b="1" dirty="0" err="1"/>
              <a:t>realistiche</a:t>
            </a:r>
            <a:r>
              <a:rPr lang="en-GB" b="1" dirty="0"/>
              <a:t> </a:t>
            </a:r>
            <a:r>
              <a:rPr lang="en-GB" dirty="0" err="1"/>
              <a:t>riguardo</a:t>
            </a:r>
            <a:r>
              <a:rPr lang="en-GB" dirty="0"/>
              <a:t> ai </a:t>
            </a:r>
            <a:r>
              <a:rPr lang="en-GB" dirty="0" err="1"/>
              <a:t>risultati</a:t>
            </a:r>
            <a:r>
              <a:rPr lang="en-GB" dirty="0"/>
              <a:t> </a:t>
            </a:r>
            <a:r>
              <a:rPr lang="en-GB" dirty="0" err="1"/>
              <a:t>chirurgici</a:t>
            </a:r>
            <a:r>
              <a:rPr lang="en-GB" dirty="0"/>
              <a:t>.</a:t>
            </a:r>
            <a:endParaRPr lang="it-IT" dirty="0"/>
          </a:p>
        </p:txBody>
      </p:sp>
    </p:spTree>
    <p:extLst>
      <p:ext uri="{BB962C8B-B14F-4D97-AF65-F5344CB8AC3E}">
        <p14:creationId xmlns:p14="http://schemas.microsoft.com/office/powerpoint/2010/main" val="1895258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ato">
            <a:extLst>
              <a:ext uri="{FF2B5EF4-FFF2-40B4-BE49-F238E27FC236}">
                <a16:creationId xmlns:a16="http://schemas.microsoft.com/office/drawing/2014/main" id="{EC9D9BBD-F6E6-1C16-8B95-39790E9ECD3F}"/>
              </a:ext>
            </a:extLst>
          </p:cNvPr>
          <p:cNvSpPr/>
          <p:nvPr/>
        </p:nvSpPr>
        <p:spPr>
          <a:xfrm>
            <a:off x="5225" y="-12700"/>
            <a:ext cx="12198350" cy="901700"/>
          </a:xfrm>
          <a:prstGeom prst="rect">
            <a:avLst/>
          </a:prstGeom>
          <a:solidFill>
            <a:srgbClr val="A20100"/>
          </a:solidFill>
          <a:ln w="12700">
            <a:noFill/>
            <a:miter lim="400000"/>
          </a:ln>
        </p:spPr>
        <p:txBody>
          <a:bodyPr lIns="35719" tIns="35719" rIns="35719" bIns="35719" anchor="ctr"/>
          <a:lstStyle/>
          <a:p>
            <a:pPr>
              <a:defRPr sz="3600">
                <a:solidFill>
                  <a:srgbClr val="FFFFFF"/>
                </a:solidFill>
              </a:defRPr>
            </a:pPr>
            <a:endParaRPr sz="2531" dirty="0">
              <a:solidFill>
                <a:srgbClr val="FFFFFF"/>
              </a:solidFill>
            </a:endParaRPr>
          </a:p>
        </p:txBody>
      </p:sp>
      <p:pic>
        <p:nvPicPr>
          <p:cNvPr id="5" name="Immagine" descr="Immagine">
            <a:extLst>
              <a:ext uri="{FF2B5EF4-FFF2-40B4-BE49-F238E27FC236}">
                <a16:creationId xmlns:a16="http://schemas.microsoft.com/office/drawing/2014/main" id="{119B0C5B-C71F-5AF3-19D4-76FBECD40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32591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0" name="CasellaDiTesto 19">
            <a:extLst>
              <a:ext uri="{FF2B5EF4-FFF2-40B4-BE49-F238E27FC236}">
                <a16:creationId xmlns:a16="http://schemas.microsoft.com/office/drawing/2014/main" id="{4C42C9F8-E2BE-35D3-9215-7ACCF4614D51}"/>
              </a:ext>
            </a:extLst>
          </p:cNvPr>
          <p:cNvSpPr txBox="1"/>
          <p:nvPr/>
        </p:nvSpPr>
        <p:spPr>
          <a:xfrm>
            <a:off x="6991838" y="312517"/>
            <a:ext cx="4589718" cy="369332"/>
          </a:xfrm>
          <a:prstGeom prst="rect">
            <a:avLst/>
          </a:prstGeom>
          <a:noFill/>
        </p:spPr>
        <p:txBody>
          <a:bodyPr wrap="none" rtlCol="0">
            <a:spAutoFit/>
          </a:bodyPr>
          <a:lstStyle/>
          <a:p>
            <a:r>
              <a:rPr lang="it-IT" b="1" dirty="0">
                <a:solidFill>
                  <a:schemeClr val="bg1"/>
                </a:solidFill>
              </a:rPr>
              <a:t>CAUSE NON CHIRURGICHE DEL WR E DELL’IWL</a:t>
            </a:r>
          </a:p>
        </p:txBody>
      </p:sp>
      <p:sp>
        <p:nvSpPr>
          <p:cNvPr id="38" name="Rettangolo con angoli arrotondati 37">
            <a:extLst>
              <a:ext uri="{FF2B5EF4-FFF2-40B4-BE49-F238E27FC236}">
                <a16:creationId xmlns:a16="http://schemas.microsoft.com/office/drawing/2014/main" id="{729BEB9C-F04F-29D4-0FE4-3A317D0AFDE6}"/>
              </a:ext>
            </a:extLst>
          </p:cNvPr>
          <p:cNvSpPr/>
          <p:nvPr/>
        </p:nvSpPr>
        <p:spPr>
          <a:xfrm>
            <a:off x="170784" y="3651811"/>
            <a:ext cx="2562211" cy="832229"/>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1700" b="1" dirty="0">
                <a:solidFill>
                  <a:schemeClr val="tx1"/>
                </a:solidFill>
              </a:rPr>
              <a:t>CHIRURGIA BARIATRICA</a:t>
            </a:r>
          </a:p>
          <a:p>
            <a:pPr algn="ctr">
              <a:lnSpc>
                <a:spcPct val="150000"/>
              </a:lnSpc>
            </a:pPr>
            <a:r>
              <a:rPr lang="en-GB" sz="1700" b="1" dirty="0">
                <a:solidFill>
                  <a:schemeClr val="tx1"/>
                </a:solidFill>
              </a:rPr>
              <a:t> </a:t>
            </a:r>
            <a:r>
              <a:rPr lang="en-GB" sz="1500" dirty="0">
                <a:solidFill>
                  <a:schemeClr val="tx1"/>
                </a:solidFill>
              </a:rPr>
              <a:t>LSG, LAGB, RYGB </a:t>
            </a:r>
            <a:r>
              <a:rPr lang="en-GB" sz="1500" dirty="0" err="1">
                <a:solidFill>
                  <a:schemeClr val="tx1"/>
                </a:solidFill>
              </a:rPr>
              <a:t>ecc</a:t>
            </a:r>
            <a:r>
              <a:rPr lang="en-GB" sz="1500" dirty="0">
                <a:solidFill>
                  <a:schemeClr val="tx1"/>
                </a:solidFill>
              </a:rPr>
              <a:t>..</a:t>
            </a:r>
          </a:p>
        </p:txBody>
      </p:sp>
      <mc:AlternateContent xmlns:mc="http://schemas.openxmlformats.org/markup-compatibility/2006">
        <mc:Choice xmlns:a14="http://schemas.microsoft.com/office/drawing/2010/main" Requires="a14">
          <p:sp>
            <p:nvSpPr>
              <p:cNvPr id="39" name="Rettangolo con angoli arrotondati 38">
                <a:extLst>
                  <a:ext uri="{FF2B5EF4-FFF2-40B4-BE49-F238E27FC236}">
                    <a16:creationId xmlns:a16="http://schemas.microsoft.com/office/drawing/2014/main" id="{F0771BB6-5143-52D8-1C74-A70CE00F3C33}"/>
                  </a:ext>
                </a:extLst>
              </p:cNvPr>
              <p:cNvSpPr/>
              <p:nvPr/>
            </p:nvSpPr>
            <p:spPr>
              <a:xfrm>
                <a:off x="2274220" y="2329990"/>
                <a:ext cx="2681242" cy="832229"/>
              </a:xfrm>
              <a:prstGeom prst="roundRect">
                <a:avLst/>
              </a:prstGeom>
              <a:solidFill>
                <a:srgbClr val="8DC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cs typeface="Calibri" panose="020F0502020204030204" pitchFamily="34" charset="0"/>
                  </a:rPr>
                  <a:t>Successful weight lost</a:t>
                </a:r>
                <a:endParaRPr lang="en-GB" dirty="0">
                  <a:solidFill>
                    <a:schemeClr val="tx1"/>
                  </a:solidFill>
                  <a:cs typeface="Calibri" panose="020F0502020204030204" pitchFamily="34" charset="0"/>
                </a:endParaRPr>
              </a:p>
              <a:p>
                <a:pPr algn="ctr"/>
                <a14:m>
                  <m:oMath xmlns:m="http://schemas.openxmlformats.org/officeDocument/2006/math">
                    <m:r>
                      <a:rPr lang="en-GB" sz="1400" smtClean="0">
                        <a:solidFill>
                          <a:schemeClr val="tx1"/>
                        </a:solidFill>
                        <a:latin typeface="Cambria Math" panose="02040503050406030204" pitchFamily="18" charset="0"/>
                      </a:rPr>
                      <m:t>≥ </m:t>
                    </m:r>
                    <m:r>
                      <a:rPr lang="it-IT" sz="1400" b="0" i="0" smtClean="0">
                        <a:solidFill>
                          <a:schemeClr val="tx1"/>
                        </a:solidFill>
                        <a:latin typeface="Cambria Math" panose="02040503050406030204" pitchFamily="18" charset="0"/>
                      </a:rPr>
                      <m:t> </m:t>
                    </m:r>
                  </m:oMath>
                </a14:m>
                <a:r>
                  <a:rPr lang="en-GB" sz="1400" dirty="0">
                    <a:solidFill>
                      <a:schemeClr val="tx1"/>
                    </a:solidFill>
                  </a:rPr>
                  <a:t>50% EWL (60-80% of the </a:t>
                </a:r>
                <a:r>
                  <a:rPr lang="en-GB" sz="1400" dirty="0" err="1">
                    <a:solidFill>
                      <a:schemeClr val="tx1"/>
                    </a:solidFill>
                  </a:rPr>
                  <a:t>pz</a:t>
                </a:r>
                <a:r>
                  <a:rPr lang="en-GB" sz="1400" dirty="0">
                    <a:solidFill>
                      <a:schemeClr val="tx1"/>
                    </a:solidFill>
                  </a:rPr>
                  <a:t>)</a:t>
                </a:r>
              </a:p>
            </p:txBody>
          </p:sp>
        </mc:Choice>
        <mc:Fallback>
          <p:sp>
            <p:nvSpPr>
              <p:cNvPr id="39" name="Rettangolo con angoli arrotondati 38">
                <a:extLst>
                  <a:ext uri="{FF2B5EF4-FFF2-40B4-BE49-F238E27FC236}">
                    <a16:creationId xmlns:a16="http://schemas.microsoft.com/office/drawing/2014/main" id="{F0771BB6-5143-52D8-1C74-A70CE00F3C33}"/>
                  </a:ext>
                </a:extLst>
              </p:cNvPr>
              <p:cNvSpPr>
                <a:spLocks noRot="1" noChangeAspect="1" noMove="1" noResize="1" noEditPoints="1" noAdjustHandles="1" noChangeArrowheads="1" noChangeShapeType="1" noTextEdit="1"/>
              </p:cNvSpPr>
              <p:nvPr/>
            </p:nvSpPr>
            <p:spPr>
              <a:xfrm>
                <a:off x="2274220" y="2329990"/>
                <a:ext cx="2681242" cy="832229"/>
              </a:xfrm>
              <a:prstGeom prst="roundRect">
                <a:avLst/>
              </a:prstGeom>
              <a:blipFill>
                <a:blip r:embed="rId3"/>
                <a:stretch>
                  <a:fillRect/>
                </a:stretch>
              </a:blipFill>
            </p:spPr>
            <p:txBody>
              <a:bodyPr/>
              <a:lstStyle/>
              <a:p>
                <a:r>
                  <a:rPr lang="it-IT">
                    <a:noFill/>
                  </a:rPr>
                  <a:t> </a:t>
                </a:r>
              </a:p>
            </p:txBody>
          </p:sp>
        </mc:Fallback>
      </mc:AlternateContent>
      <mc:AlternateContent xmlns:mc="http://schemas.openxmlformats.org/markup-compatibility/2006">
        <mc:Choice xmlns:a14="http://schemas.microsoft.com/office/drawing/2010/main" Requires="a14">
          <p:sp>
            <p:nvSpPr>
              <p:cNvPr id="40" name="Rettangolo con angoli arrotondati 39">
                <a:extLst>
                  <a:ext uri="{FF2B5EF4-FFF2-40B4-BE49-F238E27FC236}">
                    <a16:creationId xmlns:a16="http://schemas.microsoft.com/office/drawing/2014/main" id="{F91D83A3-293E-0003-B4A3-6A4A42BE6E44}"/>
                  </a:ext>
                </a:extLst>
              </p:cNvPr>
              <p:cNvSpPr/>
              <p:nvPr/>
            </p:nvSpPr>
            <p:spPr>
              <a:xfrm>
                <a:off x="2038246" y="5026690"/>
                <a:ext cx="3104158" cy="865333"/>
              </a:xfrm>
              <a:prstGeom prst="roundRect">
                <a:avLst/>
              </a:prstGeom>
              <a:solidFill>
                <a:srgbClr val="E98B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b="1" i="1" dirty="0">
                    <a:solidFill>
                      <a:schemeClr val="tx1"/>
                    </a:solidFill>
                    <a:cs typeface="Calibri" panose="020F0502020204030204" pitchFamily="34" charset="0"/>
                  </a:rPr>
                  <a:t>Inadequate weight loss </a:t>
                </a:r>
                <a:r>
                  <a:rPr lang="en-GB" sz="1700" b="1" dirty="0">
                    <a:solidFill>
                      <a:schemeClr val="tx1"/>
                    </a:solidFill>
                    <a:cs typeface="Calibri" panose="020F0502020204030204" pitchFamily="34" charset="0"/>
                  </a:rPr>
                  <a:t>(IWL)</a:t>
                </a:r>
              </a:p>
              <a:p>
                <a:pPr algn="ctr"/>
                <a14:m>
                  <m:oMath xmlns:m="http://schemas.openxmlformats.org/officeDocument/2006/math">
                    <m:r>
                      <a:rPr lang="en-GB" sz="1400" smtClean="0">
                        <a:solidFill>
                          <a:schemeClr val="tx1"/>
                        </a:solidFill>
                        <a:latin typeface="Cambria Math" panose="02040503050406030204" pitchFamily="18" charset="0"/>
                      </a:rPr>
                      <m:t>&lt; </m:t>
                    </m:r>
                  </m:oMath>
                </a14:m>
                <a:r>
                  <a:rPr lang="en-GB" sz="1400" dirty="0">
                    <a:solidFill>
                      <a:schemeClr val="tx1"/>
                    </a:solidFill>
                  </a:rPr>
                  <a:t>al 50% of start excessive weight (%EWL) after 18 month post-surgery</a:t>
                </a:r>
              </a:p>
            </p:txBody>
          </p:sp>
        </mc:Choice>
        <mc:Fallback>
          <p:sp>
            <p:nvSpPr>
              <p:cNvPr id="40" name="Rettangolo con angoli arrotondati 39">
                <a:extLst>
                  <a:ext uri="{FF2B5EF4-FFF2-40B4-BE49-F238E27FC236}">
                    <a16:creationId xmlns:a16="http://schemas.microsoft.com/office/drawing/2014/main" id="{F91D83A3-293E-0003-B4A3-6A4A42BE6E44}"/>
                  </a:ext>
                </a:extLst>
              </p:cNvPr>
              <p:cNvSpPr>
                <a:spLocks noRot="1" noChangeAspect="1" noMove="1" noResize="1" noEditPoints="1" noAdjustHandles="1" noChangeArrowheads="1" noChangeShapeType="1" noTextEdit="1"/>
              </p:cNvSpPr>
              <p:nvPr/>
            </p:nvSpPr>
            <p:spPr>
              <a:xfrm>
                <a:off x="2038246" y="5026690"/>
                <a:ext cx="3104158" cy="865333"/>
              </a:xfrm>
              <a:prstGeom prst="roundRect">
                <a:avLst/>
              </a:prstGeom>
              <a:blipFill>
                <a:blip r:embed="rId4"/>
                <a:stretch>
                  <a:fillRect/>
                </a:stretch>
              </a:blipFill>
            </p:spPr>
            <p:txBody>
              <a:bodyPr/>
              <a:lstStyle/>
              <a:p>
                <a:r>
                  <a:rPr lang="it-IT">
                    <a:noFill/>
                  </a:rPr>
                  <a:t> </a:t>
                </a:r>
              </a:p>
            </p:txBody>
          </p:sp>
        </mc:Fallback>
      </mc:AlternateContent>
      <p:sp>
        <p:nvSpPr>
          <p:cNvPr id="41" name="Rettangolo con angoli arrotondati 40">
            <a:extLst>
              <a:ext uri="{FF2B5EF4-FFF2-40B4-BE49-F238E27FC236}">
                <a16:creationId xmlns:a16="http://schemas.microsoft.com/office/drawing/2014/main" id="{E75FEA04-2CC6-4867-4F75-0733B678B3C5}"/>
              </a:ext>
            </a:extLst>
          </p:cNvPr>
          <p:cNvSpPr/>
          <p:nvPr/>
        </p:nvSpPr>
        <p:spPr>
          <a:xfrm>
            <a:off x="5659221" y="3604800"/>
            <a:ext cx="3617527" cy="1107247"/>
          </a:xfrm>
          <a:prstGeom prst="roundRect">
            <a:avLst/>
          </a:prstGeom>
          <a:solidFill>
            <a:srgbClr val="E98B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a:solidFill>
                  <a:schemeClr val="tx1"/>
                </a:solidFill>
                <a:cs typeface="Calibri" panose="020F0502020204030204" pitchFamily="34" charset="0"/>
              </a:rPr>
              <a:t>Weight regain </a:t>
            </a:r>
            <a:r>
              <a:rPr lang="en-GB" b="1" dirty="0">
                <a:solidFill>
                  <a:schemeClr val="tx1"/>
                </a:solidFill>
                <a:cs typeface="Calibri" panose="020F0502020204030204" pitchFamily="34" charset="0"/>
              </a:rPr>
              <a:t>(WR)</a:t>
            </a:r>
          </a:p>
          <a:p>
            <a:pPr algn="ctr"/>
            <a:r>
              <a:rPr lang="en-GB" sz="1400" dirty="0">
                <a:solidFill>
                  <a:schemeClr val="tx1"/>
                </a:solidFill>
              </a:rPr>
              <a:t>20-25% of  </a:t>
            </a:r>
            <a:r>
              <a:rPr lang="en-GB" sz="1400" dirty="0" err="1">
                <a:solidFill>
                  <a:schemeClr val="tx1"/>
                </a:solidFill>
              </a:rPr>
              <a:t>pz</a:t>
            </a:r>
            <a:r>
              <a:rPr lang="en-GB" sz="1400" dirty="0">
                <a:solidFill>
                  <a:schemeClr val="tx1"/>
                </a:solidFill>
              </a:rPr>
              <a:t> regain 25% of weight compared to nadir or more the 5 BMI points</a:t>
            </a:r>
          </a:p>
          <a:p>
            <a:pPr algn="ctr"/>
            <a:r>
              <a:rPr lang="en-GB" sz="1400" dirty="0">
                <a:solidFill>
                  <a:schemeClr val="tx1"/>
                </a:solidFill>
                <a:cs typeface="Calibri" panose="020F0502020204030204" pitchFamily="34" charset="0"/>
              </a:rPr>
              <a:t>(</a:t>
            </a:r>
            <a:r>
              <a:rPr lang="en-GB" sz="1400" dirty="0" err="1">
                <a:solidFill>
                  <a:schemeClr val="tx1"/>
                </a:solidFill>
                <a:cs typeface="Calibri" panose="020F0502020204030204" pitchFamily="34" charset="0"/>
              </a:rPr>
              <a:t>Nedelcu</a:t>
            </a:r>
            <a:r>
              <a:rPr lang="en-GB" sz="1400" dirty="0">
                <a:solidFill>
                  <a:schemeClr val="tx1"/>
                </a:solidFill>
                <a:cs typeface="Calibri" panose="020F0502020204030204" pitchFamily="34" charset="0"/>
              </a:rPr>
              <a:t> et al., 2016; El Ansari &amp; </a:t>
            </a:r>
            <a:r>
              <a:rPr lang="en-GB" sz="1400" dirty="0" err="1">
                <a:solidFill>
                  <a:schemeClr val="tx1"/>
                </a:solidFill>
                <a:effectLst/>
                <a:cs typeface="Calibri" panose="020F0502020204030204" pitchFamily="34" charset="0"/>
              </a:rPr>
              <a:t>Elhag</a:t>
            </a:r>
            <a:r>
              <a:rPr lang="en-GB" sz="1400" dirty="0">
                <a:solidFill>
                  <a:schemeClr val="tx1"/>
                </a:solidFill>
                <a:cs typeface="Calibri" panose="020F0502020204030204" pitchFamily="34" charset="0"/>
              </a:rPr>
              <a:t>, 2021)</a:t>
            </a:r>
            <a:endParaRPr lang="en-GB" sz="1400" dirty="0">
              <a:solidFill>
                <a:schemeClr val="tx1"/>
              </a:solidFill>
            </a:endParaRPr>
          </a:p>
        </p:txBody>
      </p:sp>
      <p:sp>
        <p:nvSpPr>
          <p:cNvPr id="42" name="Rettangolo con angoli arrotondati 41">
            <a:extLst>
              <a:ext uri="{FF2B5EF4-FFF2-40B4-BE49-F238E27FC236}">
                <a16:creationId xmlns:a16="http://schemas.microsoft.com/office/drawing/2014/main" id="{E1448C5B-BA6C-F1D0-3D0C-AA12BA2C3B13}"/>
              </a:ext>
            </a:extLst>
          </p:cNvPr>
          <p:cNvSpPr/>
          <p:nvPr/>
        </p:nvSpPr>
        <p:spPr>
          <a:xfrm>
            <a:off x="5659532" y="2206331"/>
            <a:ext cx="3644648" cy="1107247"/>
          </a:xfrm>
          <a:prstGeom prst="roundRect">
            <a:avLst/>
          </a:prstGeom>
          <a:solidFill>
            <a:srgbClr val="8DC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a:solidFill>
                  <a:schemeClr val="tx1"/>
                </a:solidFill>
                <a:cs typeface="Calibri" panose="020F0502020204030204" pitchFamily="34" charset="0"/>
              </a:rPr>
              <a:t>Long-term maintaining of adequate weight loss </a:t>
            </a:r>
            <a:endParaRPr lang="en-GB" b="1" dirty="0">
              <a:solidFill>
                <a:schemeClr val="tx1"/>
              </a:solidFill>
              <a:cs typeface="Calibri" panose="020F0502020204030204" pitchFamily="34" charset="0"/>
            </a:endParaRPr>
          </a:p>
          <a:p>
            <a:pPr algn="ctr"/>
            <a:r>
              <a:rPr lang="en-GB" sz="1400" dirty="0">
                <a:solidFill>
                  <a:schemeClr val="tx1"/>
                </a:solidFill>
              </a:rPr>
              <a:t>70-75% of </a:t>
            </a:r>
            <a:r>
              <a:rPr lang="en-GB" sz="1400" dirty="0" err="1">
                <a:solidFill>
                  <a:schemeClr val="tx1"/>
                </a:solidFill>
              </a:rPr>
              <a:t>pz</a:t>
            </a:r>
            <a:r>
              <a:rPr lang="en-GB" sz="1400" dirty="0">
                <a:solidFill>
                  <a:schemeClr val="tx1"/>
                </a:solidFill>
              </a:rPr>
              <a:t>  (Kushner &amp; Sorensen, 2015)</a:t>
            </a:r>
          </a:p>
        </p:txBody>
      </p:sp>
      <p:sp>
        <p:nvSpPr>
          <p:cNvPr id="43" name="Freccia destra 42">
            <a:extLst>
              <a:ext uri="{FF2B5EF4-FFF2-40B4-BE49-F238E27FC236}">
                <a16:creationId xmlns:a16="http://schemas.microsoft.com/office/drawing/2014/main" id="{9CF8C1A9-C1DF-C5CD-8F5A-E013D1021F06}"/>
              </a:ext>
            </a:extLst>
          </p:cNvPr>
          <p:cNvSpPr/>
          <p:nvPr/>
        </p:nvSpPr>
        <p:spPr>
          <a:xfrm>
            <a:off x="5026028" y="2559198"/>
            <a:ext cx="607859" cy="2574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reccia destra 43">
            <a:extLst>
              <a:ext uri="{FF2B5EF4-FFF2-40B4-BE49-F238E27FC236}">
                <a16:creationId xmlns:a16="http://schemas.microsoft.com/office/drawing/2014/main" id="{145A8B8C-4E6E-1A7D-1E1D-BF65D7C24922}"/>
              </a:ext>
            </a:extLst>
          </p:cNvPr>
          <p:cNvSpPr/>
          <p:nvPr/>
        </p:nvSpPr>
        <p:spPr>
          <a:xfrm rot="2117850">
            <a:off x="4908150" y="3259265"/>
            <a:ext cx="853583" cy="2601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ccia destra 44">
            <a:extLst>
              <a:ext uri="{FF2B5EF4-FFF2-40B4-BE49-F238E27FC236}">
                <a16:creationId xmlns:a16="http://schemas.microsoft.com/office/drawing/2014/main" id="{7A14716E-ECF8-64CC-2C4E-6FDD3D5B578A}"/>
              </a:ext>
            </a:extLst>
          </p:cNvPr>
          <p:cNvSpPr/>
          <p:nvPr/>
        </p:nvSpPr>
        <p:spPr>
          <a:xfrm rot="19422050">
            <a:off x="2181426" y="3332141"/>
            <a:ext cx="645645" cy="2183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ccia destra 45">
            <a:extLst>
              <a:ext uri="{FF2B5EF4-FFF2-40B4-BE49-F238E27FC236}">
                <a16:creationId xmlns:a16="http://schemas.microsoft.com/office/drawing/2014/main" id="{440E1092-79F7-9774-6F50-B9F1EA36F2EB}"/>
              </a:ext>
            </a:extLst>
          </p:cNvPr>
          <p:cNvSpPr/>
          <p:nvPr/>
        </p:nvSpPr>
        <p:spPr>
          <a:xfrm rot="2198675">
            <a:off x="2063599" y="4640447"/>
            <a:ext cx="670943" cy="2169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Freccia destra 46">
            <a:extLst>
              <a:ext uri="{FF2B5EF4-FFF2-40B4-BE49-F238E27FC236}">
                <a16:creationId xmlns:a16="http://schemas.microsoft.com/office/drawing/2014/main" id="{1A0C106C-F76C-50C5-C726-19BC92DF6BD9}"/>
              </a:ext>
            </a:extLst>
          </p:cNvPr>
          <p:cNvSpPr/>
          <p:nvPr/>
        </p:nvSpPr>
        <p:spPr>
          <a:xfrm>
            <a:off x="5176689" y="5312366"/>
            <a:ext cx="556277" cy="2695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ttangolo con angoli arrotondati 47">
            <a:extLst>
              <a:ext uri="{FF2B5EF4-FFF2-40B4-BE49-F238E27FC236}">
                <a16:creationId xmlns:a16="http://schemas.microsoft.com/office/drawing/2014/main" id="{A23EB649-509C-D3C0-757C-E20480CA165B}"/>
              </a:ext>
            </a:extLst>
          </p:cNvPr>
          <p:cNvSpPr/>
          <p:nvPr/>
        </p:nvSpPr>
        <p:spPr>
          <a:xfrm>
            <a:off x="5747714" y="4952169"/>
            <a:ext cx="3529034" cy="971573"/>
          </a:xfrm>
          <a:prstGeom prst="roundRect">
            <a:avLst/>
          </a:prstGeom>
          <a:solidFill>
            <a:srgbClr val="E98B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b="1" i="1" dirty="0">
                <a:solidFill>
                  <a:schemeClr val="tx1"/>
                </a:solidFill>
                <a:cs typeface="Calibri" panose="020F0502020204030204" pitchFamily="34" charset="0"/>
              </a:rPr>
              <a:t>Inadequate weight loss </a:t>
            </a:r>
            <a:r>
              <a:rPr lang="en-GB" sz="1700" b="1" dirty="0">
                <a:solidFill>
                  <a:schemeClr val="tx1"/>
                </a:solidFill>
                <a:cs typeface="Calibri" panose="020F0502020204030204" pitchFamily="34" charset="0"/>
              </a:rPr>
              <a:t>(IWL)</a:t>
            </a:r>
          </a:p>
          <a:p>
            <a:pPr algn="ctr"/>
            <a:r>
              <a:rPr lang="en-GB" sz="1400" dirty="0">
                <a:solidFill>
                  <a:schemeClr val="tx1"/>
                </a:solidFill>
              </a:rPr>
              <a:t>20-40% of </a:t>
            </a:r>
            <a:r>
              <a:rPr lang="en-GB" sz="1400" dirty="0" err="1">
                <a:solidFill>
                  <a:schemeClr val="tx1"/>
                </a:solidFill>
              </a:rPr>
              <a:t>pz</a:t>
            </a:r>
            <a:r>
              <a:rPr lang="en-GB" sz="1400" dirty="0">
                <a:solidFill>
                  <a:schemeClr val="tx1"/>
                </a:solidFill>
              </a:rPr>
              <a:t> (El Ansari &amp; </a:t>
            </a:r>
            <a:r>
              <a:rPr lang="en-GB" sz="1400" dirty="0" err="1">
                <a:solidFill>
                  <a:schemeClr val="tx1"/>
                </a:solidFill>
              </a:rPr>
              <a:t>Elhag</a:t>
            </a:r>
            <a:r>
              <a:rPr lang="en-GB" sz="1400" dirty="0">
                <a:solidFill>
                  <a:schemeClr val="tx1"/>
                </a:solidFill>
              </a:rPr>
              <a:t>, 2021)</a:t>
            </a:r>
          </a:p>
        </p:txBody>
      </p:sp>
      <p:sp>
        <p:nvSpPr>
          <p:cNvPr id="49" name="CasellaDiTesto 48">
            <a:extLst>
              <a:ext uri="{FF2B5EF4-FFF2-40B4-BE49-F238E27FC236}">
                <a16:creationId xmlns:a16="http://schemas.microsoft.com/office/drawing/2014/main" id="{328B0FA0-9F04-FDEB-FDCF-FA9C2FB3DED0}"/>
              </a:ext>
            </a:extLst>
          </p:cNvPr>
          <p:cNvSpPr txBox="1"/>
          <p:nvPr/>
        </p:nvSpPr>
        <p:spPr>
          <a:xfrm>
            <a:off x="336295" y="1168656"/>
            <a:ext cx="11748868" cy="461665"/>
          </a:xfrm>
          <a:prstGeom prst="rect">
            <a:avLst/>
          </a:prstGeom>
          <a:noFill/>
        </p:spPr>
        <p:txBody>
          <a:bodyPr wrap="square">
            <a:spAutoFit/>
          </a:bodyPr>
          <a:lstStyle/>
          <a:p>
            <a:pPr algn="ctr"/>
            <a:r>
              <a:rPr lang="en-GB" sz="2400" b="1" spc="-50" dirty="0">
                <a:solidFill>
                  <a:srgbClr val="C00000"/>
                </a:solidFill>
              </a:rPr>
              <a:t>After more than forty years … we know that the story is more complex  </a:t>
            </a:r>
          </a:p>
        </p:txBody>
      </p:sp>
      <p:sp>
        <p:nvSpPr>
          <p:cNvPr id="50" name="Rettangolo con angoli arrotondati 49">
            <a:extLst>
              <a:ext uri="{FF2B5EF4-FFF2-40B4-BE49-F238E27FC236}">
                <a16:creationId xmlns:a16="http://schemas.microsoft.com/office/drawing/2014/main" id="{2CA1FA19-BAD8-859F-F664-E6D7711DBD38}"/>
              </a:ext>
            </a:extLst>
          </p:cNvPr>
          <p:cNvSpPr/>
          <p:nvPr/>
        </p:nvSpPr>
        <p:spPr>
          <a:xfrm>
            <a:off x="9770299" y="2201865"/>
            <a:ext cx="2072656" cy="551875"/>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a:solidFill>
                  <a:schemeClr val="tx1"/>
                </a:solidFill>
              </a:rPr>
              <a:t>Ormonal/metabolic</a:t>
            </a:r>
            <a:endParaRPr lang="en-GB" sz="1500">
              <a:solidFill>
                <a:schemeClr val="tx1"/>
              </a:solidFill>
            </a:endParaRPr>
          </a:p>
        </p:txBody>
      </p:sp>
      <p:sp>
        <p:nvSpPr>
          <p:cNvPr id="51" name="Rettangolo con angoli arrotondati 50">
            <a:extLst>
              <a:ext uri="{FF2B5EF4-FFF2-40B4-BE49-F238E27FC236}">
                <a16:creationId xmlns:a16="http://schemas.microsoft.com/office/drawing/2014/main" id="{2E31689A-9B77-A1A8-2BD8-0AF545BE0A44}"/>
              </a:ext>
            </a:extLst>
          </p:cNvPr>
          <p:cNvSpPr/>
          <p:nvPr/>
        </p:nvSpPr>
        <p:spPr>
          <a:xfrm>
            <a:off x="9815353" y="3730826"/>
            <a:ext cx="2024852" cy="5925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Physical inactivity </a:t>
            </a:r>
            <a:endParaRPr lang="en-GB" sz="1400" dirty="0">
              <a:solidFill>
                <a:schemeClr val="tx1"/>
              </a:solidFill>
            </a:endParaRPr>
          </a:p>
        </p:txBody>
      </p:sp>
      <p:sp>
        <p:nvSpPr>
          <p:cNvPr id="52" name="Rettangolo con angoli arrotondati 51">
            <a:extLst>
              <a:ext uri="{FF2B5EF4-FFF2-40B4-BE49-F238E27FC236}">
                <a16:creationId xmlns:a16="http://schemas.microsoft.com/office/drawing/2014/main" id="{747149E9-3320-DC5C-C5AE-F1915B88720F}"/>
              </a:ext>
            </a:extLst>
          </p:cNvPr>
          <p:cNvSpPr/>
          <p:nvPr/>
        </p:nvSpPr>
        <p:spPr>
          <a:xfrm>
            <a:off x="9770299" y="2937970"/>
            <a:ext cx="2044897" cy="59257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Adherence to diet </a:t>
            </a:r>
            <a:endParaRPr lang="en-GB" sz="1400" dirty="0">
              <a:solidFill>
                <a:schemeClr val="tx1"/>
              </a:solidFill>
            </a:endParaRPr>
          </a:p>
        </p:txBody>
      </p:sp>
      <p:sp>
        <p:nvSpPr>
          <p:cNvPr id="53" name="Rettangolo con angoli arrotondati 52">
            <a:extLst>
              <a:ext uri="{FF2B5EF4-FFF2-40B4-BE49-F238E27FC236}">
                <a16:creationId xmlns:a16="http://schemas.microsoft.com/office/drawing/2014/main" id="{724E75D8-C37D-F221-7089-F156A4352B55}"/>
              </a:ext>
            </a:extLst>
          </p:cNvPr>
          <p:cNvSpPr/>
          <p:nvPr/>
        </p:nvSpPr>
        <p:spPr>
          <a:xfrm>
            <a:off x="9815352" y="4583859"/>
            <a:ext cx="2035645" cy="519961"/>
          </a:xfrm>
          <a:prstGeom prst="roundRect">
            <a:avLst/>
          </a:prstGeom>
          <a:solidFill>
            <a:srgbClr val="E98B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Cognitive </a:t>
            </a:r>
            <a:r>
              <a:rPr lang="en-GB" sz="1400" b="1" dirty="0" err="1">
                <a:solidFill>
                  <a:schemeClr val="tx1"/>
                </a:solidFill>
              </a:rPr>
              <a:t>behavioral</a:t>
            </a:r>
            <a:r>
              <a:rPr lang="en-GB" sz="1400" b="1" dirty="0">
                <a:solidFill>
                  <a:schemeClr val="tx1"/>
                </a:solidFill>
              </a:rPr>
              <a:t> and psychological</a:t>
            </a:r>
          </a:p>
        </p:txBody>
      </p:sp>
      <p:sp>
        <p:nvSpPr>
          <p:cNvPr id="54" name="Rettangolo con angoli arrotondati 53">
            <a:extLst>
              <a:ext uri="{FF2B5EF4-FFF2-40B4-BE49-F238E27FC236}">
                <a16:creationId xmlns:a16="http://schemas.microsoft.com/office/drawing/2014/main" id="{380CE8C8-1791-19E0-7E87-CDA20F4447F4}"/>
              </a:ext>
            </a:extLst>
          </p:cNvPr>
          <p:cNvSpPr/>
          <p:nvPr/>
        </p:nvSpPr>
        <p:spPr>
          <a:xfrm>
            <a:off x="9830101" y="5340893"/>
            <a:ext cx="2024850" cy="51996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err="1">
                <a:solidFill>
                  <a:schemeClr val="tx1"/>
                </a:solidFill>
              </a:rPr>
              <a:t>lack</a:t>
            </a:r>
            <a:r>
              <a:rPr lang="it-IT" sz="1400" b="1" dirty="0">
                <a:solidFill>
                  <a:schemeClr val="tx1"/>
                </a:solidFill>
              </a:rPr>
              <a:t> of support</a:t>
            </a:r>
            <a:endParaRPr lang="en-GB" sz="1400" b="1" dirty="0">
              <a:solidFill>
                <a:schemeClr val="tx1"/>
              </a:solidFill>
            </a:endParaRPr>
          </a:p>
        </p:txBody>
      </p:sp>
    </p:spTree>
    <p:extLst>
      <p:ext uri="{BB962C8B-B14F-4D97-AF65-F5344CB8AC3E}">
        <p14:creationId xmlns:p14="http://schemas.microsoft.com/office/powerpoint/2010/main" val="3167020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ato">
            <a:extLst>
              <a:ext uri="{FF2B5EF4-FFF2-40B4-BE49-F238E27FC236}">
                <a16:creationId xmlns:a16="http://schemas.microsoft.com/office/drawing/2014/main" id="{EC9D9BBD-F6E6-1C16-8B95-39790E9ECD3F}"/>
              </a:ext>
            </a:extLst>
          </p:cNvPr>
          <p:cNvSpPr/>
          <p:nvPr/>
        </p:nvSpPr>
        <p:spPr>
          <a:xfrm>
            <a:off x="5225" y="-12700"/>
            <a:ext cx="12198350" cy="901700"/>
          </a:xfrm>
          <a:prstGeom prst="rect">
            <a:avLst/>
          </a:prstGeom>
          <a:solidFill>
            <a:srgbClr val="A20100"/>
          </a:solidFill>
          <a:ln w="12700">
            <a:noFill/>
            <a:miter lim="400000"/>
          </a:ln>
        </p:spPr>
        <p:txBody>
          <a:bodyPr lIns="35719" tIns="35719" rIns="35719" bIns="35719" anchor="ctr"/>
          <a:lstStyle/>
          <a:p>
            <a:pPr>
              <a:defRPr sz="3600">
                <a:solidFill>
                  <a:srgbClr val="FFFFFF"/>
                </a:solidFill>
              </a:defRPr>
            </a:pPr>
            <a:endParaRPr sz="2531" dirty="0">
              <a:solidFill>
                <a:srgbClr val="FFFFFF"/>
              </a:solidFill>
            </a:endParaRPr>
          </a:p>
        </p:txBody>
      </p:sp>
      <p:pic>
        <p:nvPicPr>
          <p:cNvPr id="5" name="Immagine" descr="Immagine">
            <a:extLst>
              <a:ext uri="{FF2B5EF4-FFF2-40B4-BE49-F238E27FC236}">
                <a16:creationId xmlns:a16="http://schemas.microsoft.com/office/drawing/2014/main" id="{119B0C5B-C71F-5AF3-19D4-76FBECD40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32591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0" name="CasellaDiTesto 19">
            <a:extLst>
              <a:ext uri="{FF2B5EF4-FFF2-40B4-BE49-F238E27FC236}">
                <a16:creationId xmlns:a16="http://schemas.microsoft.com/office/drawing/2014/main" id="{4C42C9F8-E2BE-35D3-9215-7ACCF4614D51}"/>
              </a:ext>
            </a:extLst>
          </p:cNvPr>
          <p:cNvSpPr txBox="1"/>
          <p:nvPr/>
        </p:nvSpPr>
        <p:spPr>
          <a:xfrm>
            <a:off x="8092219" y="250525"/>
            <a:ext cx="3612656" cy="369332"/>
          </a:xfrm>
          <a:prstGeom prst="rect">
            <a:avLst/>
          </a:prstGeom>
          <a:noFill/>
        </p:spPr>
        <p:txBody>
          <a:bodyPr wrap="none" rtlCol="0">
            <a:spAutoFit/>
          </a:bodyPr>
          <a:lstStyle/>
          <a:p>
            <a:r>
              <a:rPr lang="it-IT" b="1" dirty="0">
                <a:solidFill>
                  <a:schemeClr val="bg1"/>
                </a:solidFill>
              </a:rPr>
              <a:t>COME AIUTARE I NOSTRI PAZIENTI ?</a:t>
            </a:r>
          </a:p>
        </p:txBody>
      </p:sp>
      <p:sp>
        <p:nvSpPr>
          <p:cNvPr id="3" name="CasellaDiTesto 2">
            <a:extLst>
              <a:ext uri="{FF2B5EF4-FFF2-40B4-BE49-F238E27FC236}">
                <a16:creationId xmlns:a16="http://schemas.microsoft.com/office/drawing/2014/main" id="{CD104507-678F-0570-37DB-E0A0A837B216}"/>
              </a:ext>
            </a:extLst>
          </p:cNvPr>
          <p:cNvSpPr txBox="1"/>
          <p:nvPr/>
        </p:nvSpPr>
        <p:spPr>
          <a:xfrm>
            <a:off x="336295" y="1355318"/>
            <a:ext cx="11459465" cy="5035353"/>
          </a:xfrm>
          <a:prstGeom prst="rect">
            <a:avLst/>
          </a:prstGeom>
          <a:noFill/>
        </p:spPr>
        <p:txBody>
          <a:bodyPr wrap="square">
            <a:spAutoFit/>
          </a:bodyPr>
          <a:lstStyle/>
          <a:p>
            <a:pPr>
              <a:lnSpc>
                <a:spcPct val="150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dirty="0"/>
              <a:t>Per </a:t>
            </a:r>
            <a:r>
              <a:rPr lang="en-GB" dirty="0" err="1"/>
              <a:t>questi</a:t>
            </a:r>
            <a:r>
              <a:rPr lang="en-GB" dirty="0"/>
              <a:t> </a:t>
            </a:r>
            <a:r>
              <a:rPr lang="en-GB" dirty="0" err="1"/>
              <a:t>motivi</a:t>
            </a:r>
            <a:r>
              <a:rPr lang="en-GB" dirty="0"/>
              <a:t>, per </a:t>
            </a:r>
            <a:r>
              <a:rPr lang="en-GB" dirty="0" err="1"/>
              <a:t>ridurre</a:t>
            </a:r>
            <a:r>
              <a:rPr lang="en-GB" dirty="0"/>
              <a:t> il </a:t>
            </a:r>
            <a:r>
              <a:rPr lang="en-GB" dirty="0" err="1"/>
              <a:t>rischio</a:t>
            </a:r>
            <a:r>
              <a:rPr lang="en-GB" dirty="0"/>
              <a:t> di WR e IWL, </a:t>
            </a:r>
            <a:r>
              <a:rPr lang="en-GB" dirty="0" err="1"/>
              <a:t>è</a:t>
            </a:r>
            <a:r>
              <a:rPr lang="en-GB" dirty="0"/>
              <a:t> </a:t>
            </a:r>
            <a:r>
              <a:rPr lang="en-GB" dirty="0" err="1"/>
              <a:t>importante</a:t>
            </a:r>
            <a:r>
              <a:rPr lang="en-GB" dirty="0"/>
              <a:t> </a:t>
            </a:r>
            <a:r>
              <a:rPr lang="en-GB" dirty="0" err="1"/>
              <a:t>nella</a:t>
            </a:r>
            <a:r>
              <a:rPr lang="en-GB" dirty="0"/>
              <a:t> nostra </a:t>
            </a:r>
            <a:r>
              <a:rPr lang="en-GB" dirty="0" err="1"/>
              <a:t>pratica</a:t>
            </a:r>
            <a:r>
              <a:rPr lang="en-GB" dirty="0"/>
              <a:t> </a:t>
            </a:r>
            <a:r>
              <a:rPr lang="en-GB" dirty="0" err="1"/>
              <a:t>clinica</a:t>
            </a:r>
            <a:r>
              <a:rPr lang="en-GB" dirty="0"/>
              <a:t> </a:t>
            </a:r>
            <a:r>
              <a:rPr lang="en-GB" dirty="0" err="1"/>
              <a:t>incoraggiare</a:t>
            </a:r>
            <a:r>
              <a:rPr lang="en-GB" dirty="0"/>
              <a:t> </a:t>
            </a:r>
            <a:r>
              <a:rPr lang="en-GB" dirty="0" err="1"/>
              <a:t>i</a:t>
            </a:r>
            <a:r>
              <a:rPr lang="en-GB" dirty="0"/>
              <a:t> </a:t>
            </a:r>
            <a:r>
              <a:rPr lang="en-GB" dirty="0" err="1"/>
              <a:t>pazienti</a:t>
            </a:r>
            <a:r>
              <a:rPr lang="en-GB" dirty="0"/>
              <a:t> a </a:t>
            </a:r>
            <a:r>
              <a:rPr lang="en-GB" dirty="0" err="1"/>
              <a:t>svolgere</a:t>
            </a:r>
            <a:r>
              <a:rPr lang="en-GB" dirty="0"/>
              <a:t> un </a:t>
            </a:r>
            <a:r>
              <a:rPr lang="en-GB" dirty="0" err="1"/>
              <a:t>ruolo</a:t>
            </a:r>
            <a:r>
              <a:rPr lang="en-GB" dirty="0"/>
              <a:t> </a:t>
            </a:r>
            <a:r>
              <a:rPr lang="en-GB" dirty="0" err="1"/>
              <a:t>attivo</a:t>
            </a:r>
            <a:r>
              <a:rPr lang="en-GB" dirty="0"/>
              <a:t> </a:t>
            </a:r>
            <a:r>
              <a:rPr lang="en-GB" dirty="0" err="1"/>
              <a:t>all’interno</a:t>
            </a:r>
            <a:r>
              <a:rPr lang="en-GB" dirty="0"/>
              <a:t> del </a:t>
            </a:r>
            <a:r>
              <a:rPr lang="en-GB" dirty="0" err="1"/>
              <a:t>percorso</a:t>
            </a:r>
            <a:r>
              <a:rPr lang="en-GB" dirty="0"/>
              <a:t> </a:t>
            </a:r>
            <a:r>
              <a:rPr lang="en-GB" dirty="0" err="1"/>
              <a:t>sia</a:t>
            </a:r>
            <a:r>
              <a:rPr lang="en-GB" dirty="0"/>
              <a:t> prima </a:t>
            </a:r>
            <a:r>
              <a:rPr lang="en-GB" dirty="0" err="1"/>
              <a:t>che</a:t>
            </a:r>
            <a:r>
              <a:rPr lang="en-GB" dirty="0"/>
              <a:t> dopo </a:t>
            </a:r>
            <a:r>
              <a:rPr lang="en-GB" dirty="0" err="1"/>
              <a:t>l’intervento</a:t>
            </a:r>
            <a:r>
              <a:rPr lang="en-GB" dirty="0"/>
              <a:t>, </a:t>
            </a:r>
            <a:r>
              <a:rPr lang="en-GB" dirty="0" err="1"/>
              <a:t>aiutandoli</a:t>
            </a:r>
            <a:r>
              <a:rPr lang="en-GB" dirty="0"/>
              <a:t> e </a:t>
            </a:r>
            <a:r>
              <a:rPr lang="en-GB" dirty="0" err="1"/>
              <a:t>motivandoli</a:t>
            </a:r>
            <a:r>
              <a:rPr lang="en-GB" dirty="0"/>
              <a:t> a:</a:t>
            </a:r>
          </a:p>
          <a:p>
            <a:pPr marL="342900" indent="-342900">
              <a:lnSpc>
                <a:spcPct val="150000"/>
              </a:lnSpc>
              <a:buAutoNum type="arabicParen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b="1" dirty="0" err="1"/>
              <a:t>Creare</a:t>
            </a:r>
            <a:r>
              <a:rPr lang="en-GB" b="1" dirty="0"/>
              <a:t> </a:t>
            </a:r>
            <a:r>
              <a:rPr lang="en-GB" b="1" dirty="0" err="1"/>
              <a:t>aspettative</a:t>
            </a:r>
            <a:r>
              <a:rPr lang="en-GB" b="1" dirty="0"/>
              <a:t> </a:t>
            </a:r>
            <a:r>
              <a:rPr lang="en-GB" b="1" dirty="0" err="1"/>
              <a:t>realistiche</a:t>
            </a:r>
            <a:r>
              <a:rPr lang="en-GB" b="1" dirty="0"/>
              <a:t> </a:t>
            </a:r>
            <a:r>
              <a:rPr lang="en-GB" dirty="0" err="1"/>
              <a:t>sulla</a:t>
            </a:r>
            <a:r>
              <a:rPr lang="en-GB" dirty="0"/>
              <a:t> </a:t>
            </a:r>
            <a:r>
              <a:rPr lang="en-GB" dirty="0" err="1"/>
              <a:t>relazione</a:t>
            </a:r>
            <a:r>
              <a:rPr lang="en-GB" dirty="0"/>
              <a:t> </a:t>
            </a:r>
            <a:r>
              <a:rPr lang="en-GB" dirty="0" err="1"/>
              <a:t>tra</a:t>
            </a:r>
            <a:r>
              <a:rPr lang="en-GB" dirty="0"/>
              <a:t> </a:t>
            </a:r>
            <a:r>
              <a:rPr lang="en-GB" dirty="0" err="1"/>
              <a:t>perdita</a:t>
            </a:r>
            <a:r>
              <a:rPr lang="en-GB" dirty="0"/>
              <a:t> di peso, </a:t>
            </a:r>
            <a:r>
              <a:rPr lang="en-GB" dirty="0" err="1"/>
              <a:t>magrezza</a:t>
            </a:r>
            <a:r>
              <a:rPr lang="en-GB" dirty="0"/>
              <a:t> e </a:t>
            </a:r>
            <a:r>
              <a:rPr lang="en-GB" dirty="0" err="1"/>
              <a:t>autostima</a:t>
            </a:r>
            <a:r>
              <a:rPr lang="en-GB" dirty="0"/>
              <a:t>, in </a:t>
            </a:r>
            <a:r>
              <a:rPr lang="en-GB" dirty="0" err="1"/>
              <a:t>particolare</a:t>
            </a:r>
            <a:r>
              <a:rPr lang="en-GB" dirty="0"/>
              <a:t> </a:t>
            </a:r>
            <a:r>
              <a:rPr lang="en-GB" dirty="0" err="1"/>
              <a:t>nell’obesità</a:t>
            </a:r>
            <a:r>
              <a:rPr lang="en-GB" dirty="0"/>
              <a:t> infantile</a:t>
            </a:r>
          </a:p>
          <a:p>
            <a:pPr marL="342900" indent="-342900">
              <a:lnSpc>
                <a:spcPct val="150000"/>
              </a:lnSpc>
              <a:buAutoNum type="arabicParen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b="1" dirty="0" err="1"/>
              <a:t>Prestare</a:t>
            </a:r>
            <a:r>
              <a:rPr lang="en-GB" b="1" dirty="0"/>
              <a:t> </a:t>
            </a:r>
            <a:r>
              <a:rPr lang="en-GB" b="1" dirty="0" err="1"/>
              <a:t>attenzione</a:t>
            </a:r>
            <a:r>
              <a:rPr lang="en-GB" b="1" dirty="0"/>
              <a:t> ai </a:t>
            </a:r>
            <a:r>
              <a:rPr lang="en-GB" b="1" dirty="0" err="1"/>
              <a:t>cambiamenti</a:t>
            </a:r>
            <a:r>
              <a:rPr lang="en-GB" b="1" dirty="0"/>
              <a:t> </a:t>
            </a:r>
            <a:r>
              <a:rPr lang="en-GB" b="1" dirty="0" err="1"/>
              <a:t>dello</a:t>
            </a:r>
            <a:r>
              <a:rPr lang="en-GB" b="1" dirty="0"/>
              <a:t> stile di vita </a:t>
            </a:r>
            <a:r>
              <a:rPr lang="en-GB" dirty="0"/>
              <a:t>e ai </a:t>
            </a:r>
            <a:r>
              <a:rPr lang="en-GB" dirty="0" err="1"/>
              <a:t>comportamenti</a:t>
            </a:r>
            <a:r>
              <a:rPr lang="en-GB" dirty="0"/>
              <a:t> </a:t>
            </a:r>
            <a:r>
              <a:rPr lang="en-GB" dirty="0" err="1"/>
              <a:t>salutari</a:t>
            </a:r>
            <a:r>
              <a:rPr lang="en-GB" dirty="0"/>
              <a:t> da </a:t>
            </a:r>
            <a:r>
              <a:rPr lang="en-GB" dirty="0" err="1"/>
              <a:t>mantenere</a:t>
            </a:r>
            <a:r>
              <a:rPr lang="en-GB" dirty="0"/>
              <a:t> </a:t>
            </a:r>
            <a:r>
              <a:rPr lang="en-GB" dirty="0" err="1"/>
              <a:t>nel</a:t>
            </a:r>
            <a:r>
              <a:rPr lang="en-GB" dirty="0"/>
              <a:t> tempo.</a:t>
            </a:r>
          </a:p>
          <a:p>
            <a:pPr marL="342900" indent="-342900">
              <a:lnSpc>
                <a:spcPct val="150000"/>
              </a:lnSpc>
              <a:buAutoNum type="arabicParen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b="1" dirty="0" err="1"/>
              <a:t>Monitorare</a:t>
            </a:r>
            <a:r>
              <a:rPr lang="en-GB" b="1" dirty="0"/>
              <a:t> </a:t>
            </a:r>
            <a:r>
              <a:rPr lang="en-GB" b="1" dirty="0" err="1"/>
              <a:t>i</a:t>
            </a:r>
            <a:r>
              <a:rPr lang="en-GB" b="1" dirty="0"/>
              <a:t> </a:t>
            </a:r>
            <a:r>
              <a:rPr lang="en-GB" b="1" dirty="0" err="1"/>
              <a:t>propri</a:t>
            </a:r>
            <a:r>
              <a:rPr lang="en-GB" b="1" dirty="0"/>
              <a:t> </a:t>
            </a:r>
            <a:r>
              <a:rPr lang="en-GB" b="1" dirty="0" err="1"/>
              <a:t>comportamenti</a:t>
            </a:r>
            <a:r>
              <a:rPr lang="en-GB" b="1" dirty="0"/>
              <a:t> in modo </a:t>
            </a:r>
            <a:r>
              <a:rPr lang="en-GB" b="1" dirty="0" err="1"/>
              <a:t>riflessivo</a:t>
            </a:r>
            <a:r>
              <a:rPr lang="en-GB" b="1" dirty="0"/>
              <a:t> </a:t>
            </a:r>
            <a:r>
              <a:rPr lang="en-GB" dirty="0"/>
              <a:t>e non </a:t>
            </a:r>
            <a:r>
              <a:rPr lang="en-GB" dirty="0" err="1"/>
              <a:t>cadere</a:t>
            </a:r>
            <a:r>
              <a:rPr lang="en-GB" dirty="0"/>
              <a:t> </a:t>
            </a:r>
            <a:r>
              <a:rPr lang="en-GB" dirty="0" err="1"/>
              <a:t>preda</a:t>
            </a:r>
            <a:r>
              <a:rPr lang="en-GB" dirty="0"/>
              <a:t> di </a:t>
            </a:r>
            <a:r>
              <a:rPr lang="en-GB" dirty="0" err="1"/>
              <a:t>pensieri</a:t>
            </a:r>
            <a:r>
              <a:rPr lang="en-GB" dirty="0"/>
              <a:t> </a:t>
            </a:r>
            <a:r>
              <a:rPr lang="en-GB" dirty="0" err="1"/>
              <a:t>negativi</a:t>
            </a:r>
            <a:r>
              <a:rPr lang="en-GB" dirty="0"/>
              <a:t> </a:t>
            </a:r>
            <a:r>
              <a:rPr lang="en-GB" dirty="0" err="1"/>
              <a:t>su</a:t>
            </a:r>
            <a:r>
              <a:rPr lang="en-GB" dirty="0"/>
              <a:t> se </a:t>
            </a:r>
            <a:r>
              <a:rPr lang="en-GB" dirty="0" err="1"/>
              <a:t>stessi</a:t>
            </a:r>
            <a:r>
              <a:rPr lang="en-GB" dirty="0"/>
              <a:t> o </a:t>
            </a:r>
            <a:r>
              <a:rPr lang="en-GB" dirty="0" err="1"/>
              <a:t>sul</a:t>
            </a:r>
            <a:r>
              <a:rPr lang="en-GB" dirty="0"/>
              <a:t> proprio </a:t>
            </a:r>
            <a:r>
              <a:rPr lang="en-GB" dirty="0" err="1"/>
              <a:t>atteggiamento</a:t>
            </a:r>
            <a:r>
              <a:rPr lang="en-GB" dirty="0"/>
              <a:t> verso </a:t>
            </a:r>
            <a:r>
              <a:rPr lang="en-GB" dirty="0" err="1"/>
              <a:t>comportamenti</a:t>
            </a:r>
            <a:r>
              <a:rPr lang="en-GB" dirty="0"/>
              <a:t> non </a:t>
            </a:r>
            <a:r>
              <a:rPr lang="en-GB" dirty="0" err="1"/>
              <a:t>salutari</a:t>
            </a:r>
            <a:r>
              <a:rPr lang="en-GB" dirty="0"/>
              <a:t>.</a:t>
            </a:r>
          </a:p>
          <a:p>
            <a:pPr marL="342900" indent="-342900">
              <a:lnSpc>
                <a:spcPct val="150000"/>
              </a:lnSpc>
              <a:buAutoNum type="arabicParen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b="1" dirty="0" err="1"/>
              <a:t>Sviluppare</a:t>
            </a:r>
            <a:r>
              <a:rPr lang="en-GB" b="1" dirty="0"/>
              <a:t> </a:t>
            </a:r>
            <a:r>
              <a:rPr lang="en-GB" b="1" dirty="0" err="1"/>
              <a:t>strategie</a:t>
            </a:r>
            <a:r>
              <a:rPr lang="en-GB" b="1" dirty="0"/>
              <a:t> di coping </a:t>
            </a:r>
            <a:r>
              <a:rPr lang="en-GB" b="1" dirty="0" err="1"/>
              <a:t>più</a:t>
            </a:r>
            <a:r>
              <a:rPr lang="en-GB" b="1" dirty="0"/>
              <a:t> </a:t>
            </a:r>
            <a:r>
              <a:rPr lang="en-GB" b="1" dirty="0" err="1"/>
              <a:t>funzionali</a:t>
            </a:r>
            <a:r>
              <a:rPr lang="en-GB" dirty="0"/>
              <a:t>, </a:t>
            </a:r>
            <a:r>
              <a:rPr lang="en-GB" dirty="0" err="1"/>
              <a:t>che</a:t>
            </a:r>
            <a:r>
              <a:rPr lang="en-GB" dirty="0"/>
              <a:t> </a:t>
            </a:r>
            <a:r>
              <a:rPr lang="en-GB" dirty="0" err="1"/>
              <a:t>rispondano</a:t>
            </a:r>
            <a:r>
              <a:rPr lang="en-GB" dirty="0"/>
              <a:t> ai </a:t>
            </a:r>
            <a:r>
              <a:rPr lang="en-GB" dirty="0" err="1"/>
              <a:t>reali</a:t>
            </a:r>
            <a:r>
              <a:rPr lang="en-GB" dirty="0"/>
              <a:t> </a:t>
            </a:r>
            <a:r>
              <a:rPr lang="en-GB" dirty="0" err="1"/>
              <a:t>bisogni</a:t>
            </a:r>
            <a:r>
              <a:rPr lang="en-GB" dirty="0"/>
              <a:t> del </a:t>
            </a:r>
            <a:r>
              <a:rPr lang="en-GB" dirty="0" err="1"/>
              <a:t>momento</a:t>
            </a:r>
            <a:r>
              <a:rPr lang="en-GB" dirty="0"/>
              <a:t>.</a:t>
            </a:r>
          </a:p>
          <a:p>
            <a:pPr marL="342900" indent="-342900">
              <a:lnSpc>
                <a:spcPct val="150000"/>
              </a:lnSpc>
              <a:buAutoNum type="arabicParen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b="1" dirty="0" err="1"/>
              <a:t>Adattarsi</a:t>
            </a:r>
            <a:r>
              <a:rPr lang="en-GB" b="1" dirty="0"/>
              <a:t> e </a:t>
            </a:r>
            <a:r>
              <a:rPr lang="en-GB" b="1" dirty="0" err="1"/>
              <a:t>accettare</a:t>
            </a:r>
            <a:r>
              <a:rPr lang="en-GB" b="1" dirty="0"/>
              <a:t> </a:t>
            </a:r>
            <a:r>
              <a:rPr lang="en-GB" dirty="0" err="1"/>
              <a:t>i</a:t>
            </a:r>
            <a:r>
              <a:rPr lang="en-GB" dirty="0"/>
              <a:t> </a:t>
            </a:r>
            <a:r>
              <a:rPr lang="en-GB" dirty="0" err="1"/>
              <a:t>cambiamenti</a:t>
            </a:r>
            <a:r>
              <a:rPr lang="en-GB" dirty="0"/>
              <a:t> </a:t>
            </a:r>
            <a:r>
              <a:rPr lang="en-GB" dirty="0" err="1"/>
              <a:t>indotti</a:t>
            </a:r>
            <a:r>
              <a:rPr lang="en-GB" dirty="0"/>
              <a:t> </a:t>
            </a:r>
            <a:r>
              <a:rPr lang="en-GB" dirty="0" err="1"/>
              <a:t>dalla</a:t>
            </a:r>
            <a:r>
              <a:rPr lang="en-GB" dirty="0"/>
              <a:t> </a:t>
            </a:r>
            <a:r>
              <a:rPr lang="en-GB" dirty="0" err="1"/>
              <a:t>chirurgia</a:t>
            </a:r>
            <a:r>
              <a:rPr lang="en-GB" dirty="0"/>
              <a:t> </a:t>
            </a:r>
            <a:r>
              <a:rPr lang="en-GB" dirty="0" err="1"/>
              <a:t>bariatrica</a:t>
            </a:r>
            <a:r>
              <a:rPr lang="en-GB" dirty="0"/>
              <a:t> </a:t>
            </a:r>
            <a:r>
              <a:rPr lang="en-GB" dirty="0" err="1"/>
              <a:t>riguardo</a:t>
            </a:r>
            <a:r>
              <a:rPr lang="en-GB" dirty="0"/>
              <a:t> al proprio </a:t>
            </a:r>
            <a:r>
              <a:rPr lang="en-GB" dirty="0" err="1"/>
              <a:t>corpo</a:t>
            </a:r>
            <a:r>
              <a:rPr lang="en-GB" dirty="0"/>
              <a:t> (es. </a:t>
            </a:r>
            <a:r>
              <a:rPr lang="en-GB" b="1" dirty="0"/>
              <a:t>peso, </a:t>
            </a:r>
            <a:r>
              <a:rPr lang="en-GB" b="1" dirty="0" err="1"/>
              <a:t>immagine</a:t>
            </a:r>
            <a:r>
              <a:rPr lang="en-GB" b="1" dirty="0"/>
              <a:t> </a:t>
            </a:r>
            <a:r>
              <a:rPr lang="en-GB" b="1" dirty="0" err="1"/>
              <a:t>corporea</a:t>
            </a:r>
            <a:r>
              <a:rPr lang="en-GB" dirty="0"/>
              <a:t>) e </a:t>
            </a:r>
            <a:r>
              <a:rPr lang="en-GB" dirty="0" err="1"/>
              <a:t>alla</a:t>
            </a:r>
            <a:r>
              <a:rPr lang="en-GB" dirty="0"/>
              <a:t> vita </a:t>
            </a:r>
            <a:r>
              <a:rPr lang="en-GB" dirty="0" err="1"/>
              <a:t>quotidiana</a:t>
            </a:r>
            <a:r>
              <a:rPr lang="en-GB" dirty="0"/>
              <a:t> (ad </a:t>
            </a:r>
            <a:r>
              <a:rPr lang="en-GB" dirty="0" err="1"/>
              <a:t>esempio</a:t>
            </a:r>
            <a:r>
              <a:rPr lang="en-GB" dirty="0"/>
              <a:t> </a:t>
            </a:r>
            <a:r>
              <a:rPr lang="en-GB" dirty="0" err="1"/>
              <a:t>relazioni</a:t>
            </a:r>
            <a:r>
              <a:rPr lang="en-GB" dirty="0"/>
              <a:t> </a:t>
            </a:r>
            <a:r>
              <a:rPr lang="en-GB" dirty="0" err="1"/>
              <a:t>interpersonali</a:t>
            </a:r>
            <a:r>
              <a:rPr lang="en-GB" dirty="0"/>
              <a:t>).</a:t>
            </a:r>
          </a:p>
          <a:p>
            <a:pPr marL="342900" indent="-342900">
              <a:lnSpc>
                <a:spcPct val="150000"/>
              </a:lnSpc>
              <a:buAutoNum type="arabicParen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b="1" dirty="0" err="1"/>
              <a:t>Resistere</a:t>
            </a:r>
            <a:r>
              <a:rPr lang="en-GB" dirty="0"/>
              <a:t> </a:t>
            </a:r>
            <a:r>
              <a:rPr lang="en-GB" dirty="0" err="1"/>
              <a:t>alla</a:t>
            </a:r>
            <a:r>
              <a:rPr lang="en-GB" dirty="0"/>
              <a:t> </a:t>
            </a:r>
            <a:r>
              <a:rPr lang="en-GB" dirty="0" err="1"/>
              <a:t>tentazione</a:t>
            </a:r>
            <a:r>
              <a:rPr lang="en-GB" dirty="0"/>
              <a:t> di </a:t>
            </a:r>
            <a:r>
              <a:rPr lang="en-GB" b="1" dirty="0" err="1"/>
              <a:t>arrendersi</a:t>
            </a:r>
            <a:r>
              <a:rPr lang="en-GB" dirty="0"/>
              <a:t> e </a:t>
            </a:r>
            <a:r>
              <a:rPr lang="en-GB" dirty="0" err="1"/>
              <a:t>sforzarsi</a:t>
            </a:r>
            <a:r>
              <a:rPr lang="en-GB" dirty="0"/>
              <a:t> di </a:t>
            </a:r>
            <a:r>
              <a:rPr lang="en-GB" dirty="0" err="1"/>
              <a:t>mantenere</a:t>
            </a:r>
            <a:r>
              <a:rPr lang="en-GB" dirty="0"/>
              <a:t> la fiducia </a:t>
            </a:r>
            <a:r>
              <a:rPr lang="en-GB" dirty="0" err="1"/>
              <a:t>nel</a:t>
            </a:r>
            <a:r>
              <a:rPr lang="en-GB" dirty="0"/>
              <a:t> </a:t>
            </a:r>
            <a:r>
              <a:rPr lang="en-GB" b="1" dirty="0" err="1"/>
              <a:t>programma</a:t>
            </a:r>
            <a:r>
              <a:rPr lang="en-GB" b="1" dirty="0"/>
              <a:t> di follow-up a </a:t>
            </a:r>
            <a:r>
              <a:rPr lang="en-GB" b="1" dirty="0" err="1"/>
              <a:t>lungo</a:t>
            </a:r>
            <a:r>
              <a:rPr lang="en-GB" b="1" dirty="0"/>
              <a:t> </a:t>
            </a:r>
            <a:r>
              <a:rPr lang="en-GB" b="1" dirty="0" err="1"/>
              <a:t>termine</a:t>
            </a:r>
            <a:r>
              <a:rPr lang="en-GB" b="1" dirty="0"/>
              <a:t>.</a:t>
            </a:r>
          </a:p>
        </p:txBody>
      </p:sp>
    </p:spTree>
    <p:extLst>
      <p:ext uri="{BB962C8B-B14F-4D97-AF65-F5344CB8AC3E}">
        <p14:creationId xmlns:p14="http://schemas.microsoft.com/office/powerpoint/2010/main" val="2021467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ato">
            <a:extLst>
              <a:ext uri="{FF2B5EF4-FFF2-40B4-BE49-F238E27FC236}">
                <a16:creationId xmlns:a16="http://schemas.microsoft.com/office/drawing/2014/main" id="{EC9D9BBD-F6E6-1C16-8B95-39790E9ECD3F}"/>
              </a:ext>
            </a:extLst>
          </p:cNvPr>
          <p:cNvSpPr/>
          <p:nvPr/>
        </p:nvSpPr>
        <p:spPr>
          <a:xfrm>
            <a:off x="5225" y="-12700"/>
            <a:ext cx="12198350" cy="901700"/>
          </a:xfrm>
          <a:prstGeom prst="rect">
            <a:avLst/>
          </a:prstGeom>
          <a:solidFill>
            <a:srgbClr val="A20100"/>
          </a:solidFill>
          <a:ln w="12700">
            <a:noFill/>
            <a:miter lim="400000"/>
          </a:ln>
        </p:spPr>
        <p:txBody>
          <a:bodyPr lIns="35719" tIns="35719" rIns="35719" bIns="35719" anchor="ctr"/>
          <a:lstStyle/>
          <a:p>
            <a:pPr>
              <a:defRPr sz="3600">
                <a:solidFill>
                  <a:srgbClr val="FFFFFF"/>
                </a:solidFill>
              </a:defRPr>
            </a:pPr>
            <a:endParaRPr sz="2531" dirty="0">
              <a:solidFill>
                <a:srgbClr val="FFFFFF"/>
              </a:solidFill>
            </a:endParaRPr>
          </a:p>
        </p:txBody>
      </p:sp>
      <p:pic>
        <p:nvPicPr>
          <p:cNvPr id="5" name="Immagine" descr="Immagine">
            <a:extLst>
              <a:ext uri="{FF2B5EF4-FFF2-40B4-BE49-F238E27FC236}">
                <a16:creationId xmlns:a16="http://schemas.microsoft.com/office/drawing/2014/main" id="{119B0C5B-C71F-5AF3-19D4-76FBECD40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32591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 name="CasellaDiTesto 9">
            <a:extLst>
              <a:ext uri="{FF2B5EF4-FFF2-40B4-BE49-F238E27FC236}">
                <a16:creationId xmlns:a16="http://schemas.microsoft.com/office/drawing/2014/main" id="{D005A82E-116E-2AB3-225A-EC080B0C2AB2}"/>
              </a:ext>
            </a:extLst>
          </p:cNvPr>
          <p:cNvSpPr txBox="1"/>
          <p:nvPr/>
        </p:nvSpPr>
        <p:spPr>
          <a:xfrm>
            <a:off x="1461503" y="5359090"/>
            <a:ext cx="6107906" cy="369332"/>
          </a:xfrm>
          <a:prstGeom prst="rect">
            <a:avLst/>
          </a:prstGeom>
          <a:noFill/>
        </p:spPr>
        <p:txBody>
          <a:bodyPr wrap="square">
            <a:spAutoFit/>
          </a:bodyPr>
          <a:lstStyle/>
          <a:p>
            <a:r>
              <a:rPr lang="it-IT" dirty="0">
                <a:effectLst/>
                <a:latin typeface="Helvetica" pitchFamily="2" charset="0"/>
              </a:rPr>
              <a:t>Vaccaro et al. 2022,</a:t>
            </a:r>
          </a:p>
        </p:txBody>
      </p:sp>
      <p:sp>
        <p:nvSpPr>
          <p:cNvPr id="12" name="CasellaDiTesto 11">
            <a:extLst>
              <a:ext uri="{FF2B5EF4-FFF2-40B4-BE49-F238E27FC236}">
                <a16:creationId xmlns:a16="http://schemas.microsoft.com/office/drawing/2014/main" id="{3077A015-0A63-5A68-1AD6-708ADAC83D6E}"/>
              </a:ext>
            </a:extLst>
          </p:cNvPr>
          <p:cNvSpPr txBox="1"/>
          <p:nvPr/>
        </p:nvSpPr>
        <p:spPr>
          <a:xfrm>
            <a:off x="5958621" y="312517"/>
            <a:ext cx="5731056" cy="323165"/>
          </a:xfrm>
          <a:prstGeom prst="rect">
            <a:avLst/>
          </a:prstGeom>
          <a:noFill/>
        </p:spPr>
        <p:txBody>
          <a:bodyPr wrap="none" rtlCol="0">
            <a:spAutoFit/>
          </a:bodyPr>
          <a:lstStyle/>
          <a:p>
            <a:r>
              <a:rPr lang="it-IT" sz="1500" b="1" i="0" dirty="0">
                <a:solidFill>
                  <a:schemeClr val="bg1"/>
                </a:solidFill>
                <a:latin typeface="Arial" panose="020B0604020202020204" pitchFamily="34" charset="0"/>
                <a:cs typeface="Arial" panose="020B0604020202020204" pitchFamily="34" charset="0"/>
              </a:rPr>
              <a:t>TERAPIA COGNITIVA-COMPORTAMENTALE PER L’OBESITÀ</a:t>
            </a:r>
          </a:p>
        </p:txBody>
      </p:sp>
      <p:pic>
        <p:nvPicPr>
          <p:cNvPr id="3" name="Immagine 2">
            <a:extLst>
              <a:ext uri="{FF2B5EF4-FFF2-40B4-BE49-F238E27FC236}">
                <a16:creationId xmlns:a16="http://schemas.microsoft.com/office/drawing/2014/main" id="{1C11B34D-E136-362E-3063-191130A77EEC}"/>
              </a:ext>
            </a:extLst>
          </p:cNvPr>
          <p:cNvPicPr>
            <a:picLocks noChangeAspect="1"/>
          </p:cNvPicPr>
          <p:nvPr/>
        </p:nvPicPr>
        <p:blipFill>
          <a:blip r:embed="rId3"/>
          <a:stretch>
            <a:fillRect/>
          </a:stretch>
        </p:blipFill>
        <p:spPr>
          <a:xfrm>
            <a:off x="466791" y="1993051"/>
            <a:ext cx="5305536" cy="3940768"/>
          </a:xfrm>
          <a:prstGeom prst="rect">
            <a:avLst/>
          </a:prstGeom>
        </p:spPr>
      </p:pic>
      <p:sp>
        <p:nvSpPr>
          <p:cNvPr id="6" name="CasellaDiTesto 5">
            <a:extLst>
              <a:ext uri="{FF2B5EF4-FFF2-40B4-BE49-F238E27FC236}">
                <a16:creationId xmlns:a16="http://schemas.microsoft.com/office/drawing/2014/main" id="{F9BFF7C8-3950-BDD2-8920-656CBCB33C6A}"/>
              </a:ext>
            </a:extLst>
          </p:cNvPr>
          <p:cNvSpPr txBox="1"/>
          <p:nvPr/>
        </p:nvSpPr>
        <p:spPr>
          <a:xfrm>
            <a:off x="201260" y="5686369"/>
            <a:ext cx="5836598" cy="423514"/>
          </a:xfrm>
          <a:prstGeom prst="rect">
            <a:avLst/>
          </a:prstGeom>
          <a:noFill/>
        </p:spPr>
        <p:txBody>
          <a:bodyPr wrap="square">
            <a:spAutoFit/>
          </a:bodyPr>
          <a:lstStyle/>
          <a:p>
            <a:pPr lvl="1">
              <a:lnSpc>
                <a:spcPct val="150000"/>
              </a:lnSpc>
            </a:pPr>
            <a:r>
              <a:rPr lang="it-IT" sz="1600" b="1" dirty="0">
                <a:latin typeface="Calibri" panose="020F0502020204030204" pitchFamily="34" charset="0"/>
                <a:cs typeface="Calibri" panose="020F0502020204030204" pitchFamily="34" charset="0"/>
              </a:rPr>
              <a:t>L’obiettivo è migliorare l’aderenza alla dieta e all’attività fisica </a:t>
            </a:r>
          </a:p>
        </p:txBody>
      </p:sp>
      <p:sp>
        <p:nvSpPr>
          <p:cNvPr id="7" name="Segnaposto contenuto 2">
            <a:extLst>
              <a:ext uri="{FF2B5EF4-FFF2-40B4-BE49-F238E27FC236}">
                <a16:creationId xmlns:a16="http://schemas.microsoft.com/office/drawing/2014/main" id="{1350CCA5-CF98-376E-0633-2DBB3CB45841}"/>
              </a:ext>
            </a:extLst>
          </p:cNvPr>
          <p:cNvSpPr txBox="1">
            <a:spLocks/>
          </p:cNvSpPr>
          <p:nvPr/>
        </p:nvSpPr>
        <p:spPr>
          <a:xfrm>
            <a:off x="292376" y="813603"/>
            <a:ext cx="1073596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buFont typeface="Arial" panose="020B0604020202020204" pitchFamily="34" charset="0"/>
              <a:buNone/>
            </a:pPr>
            <a:endParaRPr lang="it-IT" sz="1600" b="1" dirty="0">
              <a:solidFill>
                <a:srgbClr val="FF0000"/>
              </a:solidFill>
              <a:latin typeface="Calibri" panose="020F0502020204030204" pitchFamily="34" charset="0"/>
              <a:cs typeface="Calibri" panose="020F0502020204030204" pitchFamily="34" charset="0"/>
            </a:endParaRPr>
          </a:p>
          <a:p>
            <a:pPr marL="0" indent="0" algn="just" fontAlgn="base">
              <a:buFont typeface="Arial" panose="020B0604020202020204" pitchFamily="34" charset="0"/>
              <a:buNone/>
            </a:pPr>
            <a:endParaRPr lang="it-IT" sz="1600" b="1" dirty="0">
              <a:solidFill>
                <a:srgbClr val="FF0000"/>
              </a:solidFill>
              <a:latin typeface="Calibri" panose="020F0502020204030204" pitchFamily="34" charset="0"/>
              <a:cs typeface="Calibri" panose="020F0502020204030204" pitchFamily="34" charset="0"/>
            </a:endParaRPr>
          </a:p>
          <a:p>
            <a:pPr marL="0" indent="0" algn="just" fontAlgn="base">
              <a:buFont typeface="Arial" panose="020B0604020202020204" pitchFamily="34" charset="0"/>
              <a:buNone/>
            </a:pPr>
            <a:r>
              <a:rPr lang="it-IT" sz="1600" b="1" dirty="0">
                <a:solidFill>
                  <a:srgbClr val="FF0000"/>
                </a:solidFill>
                <a:latin typeface="Calibri" panose="020F0502020204030204" pitchFamily="34" charset="0"/>
                <a:cs typeface="Calibri" panose="020F0502020204030204" pitchFamily="34" charset="0"/>
              </a:rPr>
              <a:t>TECNICHE COMPORTAMENTALI </a:t>
            </a:r>
            <a:r>
              <a:rPr lang="it-IT" sz="1600" b="1" dirty="0">
                <a:solidFill>
                  <a:srgbClr val="002060"/>
                </a:solidFill>
                <a:latin typeface="Calibri" panose="020F0502020204030204" pitchFamily="34" charset="0"/>
                <a:cs typeface="Calibri" panose="020F0502020204030204" pitchFamily="34" charset="0"/>
              </a:rPr>
              <a:t>      TECNICHE COGNITIVE </a:t>
            </a:r>
          </a:p>
          <a:p>
            <a:pPr algn="just" fontAlgn="base"/>
            <a:endParaRPr lang="it-IT" sz="1600" dirty="0">
              <a:solidFill>
                <a:srgbClr val="303030"/>
              </a:solidFill>
              <a:latin typeface="Calibri" panose="020F0502020204030204" pitchFamily="34" charset="0"/>
              <a:cs typeface="Calibri" panose="020F0502020204030204" pitchFamily="34" charset="0"/>
            </a:endParaRPr>
          </a:p>
        </p:txBody>
      </p:sp>
      <p:sp>
        <p:nvSpPr>
          <p:cNvPr id="8" name="Rettangolo 7">
            <a:extLst>
              <a:ext uri="{FF2B5EF4-FFF2-40B4-BE49-F238E27FC236}">
                <a16:creationId xmlns:a16="http://schemas.microsoft.com/office/drawing/2014/main" id="{F4BDE988-BC17-633A-216A-9C72BE7D1F85}"/>
              </a:ext>
            </a:extLst>
          </p:cNvPr>
          <p:cNvSpPr/>
          <p:nvPr/>
        </p:nvSpPr>
        <p:spPr>
          <a:xfrm>
            <a:off x="393514" y="3271359"/>
            <a:ext cx="1443038" cy="54695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BE8E6726-7988-D70D-3EDF-68F864A28CDB}"/>
              </a:ext>
            </a:extLst>
          </p:cNvPr>
          <p:cNvSpPr/>
          <p:nvPr/>
        </p:nvSpPr>
        <p:spPr>
          <a:xfrm>
            <a:off x="950723" y="4406900"/>
            <a:ext cx="1109663" cy="54695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AE44B343-BAE5-5075-E232-12DA116496DE}"/>
              </a:ext>
            </a:extLst>
          </p:cNvPr>
          <p:cNvSpPr/>
          <p:nvPr/>
        </p:nvSpPr>
        <p:spPr>
          <a:xfrm>
            <a:off x="2431860" y="5034742"/>
            <a:ext cx="1176339" cy="54695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A3FB2D16-5AC7-45C2-C370-1CEC44E9E930}"/>
              </a:ext>
            </a:extLst>
          </p:cNvPr>
          <p:cNvSpPr/>
          <p:nvPr/>
        </p:nvSpPr>
        <p:spPr>
          <a:xfrm>
            <a:off x="3693923" y="2218046"/>
            <a:ext cx="1176339" cy="54695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69738182-0B2C-71E0-7124-A6ABB20F7793}"/>
              </a:ext>
            </a:extLst>
          </p:cNvPr>
          <p:cNvSpPr/>
          <p:nvPr/>
        </p:nvSpPr>
        <p:spPr>
          <a:xfrm>
            <a:off x="3955860" y="4418749"/>
            <a:ext cx="1176339" cy="5469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B16750EA-E19F-3519-290A-2025BE84CC18}"/>
              </a:ext>
            </a:extLst>
          </p:cNvPr>
          <p:cNvSpPr/>
          <p:nvPr/>
        </p:nvSpPr>
        <p:spPr>
          <a:xfrm>
            <a:off x="1319388" y="2156750"/>
            <a:ext cx="1486758" cy="4677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DD35B26F-C5E8-EE9D-27DD-3BE353D26403}"/>
              </a:ext>
            </a:extLst>
          </p:cNvPr>
          <p:cNvSpPr/>
          <p:nvPr/>
        </p:nvSpPr>
        <p:spPr>
          <a:xfrm>
            <a:off x="4282092" y="3262316"/>
            <a:ext cx="1443038" cy="54695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949F4EC0-C862-B240-AACE-C6B2ABE8AE3E}"/>
              </a:ext>
            </a:extLst>
          </p:cNvPr>
          <p:cNvPicPr>
            <a:picLocks noChangeAspect="1"/>
          </p:cNvPicPr>
          <p:nvPr/>
        </p:nvPicPr>
        <p:blipFill rotWithShape="1">
          <a:blip r:embed="rId4"/>
          <a:srcRect l="32752" t="14216" r="31373" b="17353"/>
          <a:stretch/>
        </p:blipFill>
        <p:spPr>
          <a:xfrm>
            <a:off x="7089724" y="1606262"/>
            <a:ext cx="3914778" cy="4173201"/>
          </a:xfrm>
          <a:prstGeom prst="rect">
            <a:avLst/>
          </a:prstGeom>
        </p:spPr>
      </p:pic>
      <p:sp>
        <p:nvSpPr>
          <p:cNvPr id="11" name="Rettangolo 10">
            <a:extLst>
              <a:ext uri="{FF2B5EF4-FFF2-40B4-BE49-F238E27FC236}">
                <a16:creationId xmlns:a16="http://schemas.microsoft.com/office/drawing/2014/main" id="{80A2D6B5-13DF-F646-AF35-AAF95703F563}"/>
              </a:ext>
            </a:extLst>
          </p:cNvPr>
          <p:cNvSpPr/>
          <p:nvPr/>
        </p:nvSpPr>
        <p:spPr>
          <a:xfrm>
            <a:off x="7618362" y="1598965"/>
            <a:ext cx="2914647" cy="612985"/>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a:extLst>
              <a:ext uri="{FF2B5EF4-FFF2-40B4-BE49-F238E27FC236}">
                <a16:creationId xmlns:a16="http://schemas.microsoft.com/office/drawing/2014/main" id="{460F796C-5C21-F926-4594-315A300B7D3E}"/>
              </a:ext>
            </a:extLst>
          </p:cNvPr>
          <p:cNvSpPr/>
          <p:nvPr/>
        </p:nvSpPr>
        <p:spPr>
          <a:xfrm>
            <a:off x="7632650" y="5350106"/>
            <a:ext cx="2914647" cy="500512"/>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a:extLst>
              <a:ext uri="{FF2B5EF4-FFF2-40B4-BE49-F238E27FC236}">
                <a16:creationId xmlns:a16="http://schemas.microsoft.com/office/drawing/2014/main" id="{54F0F190-7046-5809-DCED-8FBAFE6651EE}"/>
              </a:ext>
            </a:extLst>
          </p:cNvPr>
          <p:cNvSpPr/>
          <p:nvPr/>
        </p:nvSpPr>
        <p:spPr>
          <a:xfrm>
            <a:off x="7377739" y="1403011"/>
            <a:ext cx="3462155" cy="80893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it-IT" sz="1400" b="1" dirty="0">
              <a:solidFill>
                <a:schemeClr val="bg2">
                  <a:lumMod val="75000"/>
                </a:schemeClr>
              </a:solidFill>
            </a:endParaRPr>
          </a:p>
        </p:txBody>
      </p:sp>
      <p:sp>
        <p:nvSpPr>
          <p:cNvPr id="25" name="CasellaDiTesto 24">
            <a:extLst>
              <a:ext uri="{FF2B5EF4-FFF2-40B4-BE49-F238E27FC236}">
                <a16:creationId xmlns:a16="http://schemas.microsoft.com/office/drawing/2014/main" id="{5EB69EEA-D032-4740-5AF9-21C04FAD44E0}"/>
              </a:ext>
            </a:extLst>
          </p:cNvPr>
          <p:cNvSpPr txBox="1"/>
          <p:nvPr/>
        </p:nvSpPr>
        <p:spPr>
          <a:xfrm>
            <a:off x="7338211" y="1350131"/>
            <a:ext cx="3583189" cy="784830"/>
          </a:xfrm>
          <a:prstGeom prst="rect">
            <a:avLst/>
          </a:prstGeom>
          <a:noFill/>
        </p:spPr>
        <p:txBody>
          <a:bodyPr wrap="square">
            <a:spAutoFit/>
          </a:bodyPr>
          <a:lstStyle/>
          <a:p>
            <a:pPr algn="ctr"/>
            <a:r>
              <a:rPr lang="it-IT" sz="1500" b="1" dirty="0">
                <a:solidFill>
                  <a:schemeClr val="bg2">
                    <a:lumMod val="75000"/>
                  </a:schemeClr>
                </a:solidFill>
              </a:rPr>
              <a:t>Medico</a:t>
            </a:r>
          </a:p>
          <a:p>
            <a:pPr algn="ctr"/>
            <a:r>
              <a:rPr lang="it-IT" sz="1500" dirty="0"/>
              <a:t>Valutazione complicanze mediche, gestione farmacologica/chirurgica dell’obesità </a:t>
            </a:r>
          </a:p>
        </p:txBody>
      </p:sp>
      <p:sp>
        <p:nvSpPr>
          <p:cNvPr id="29" name="Rettangolo 28">
            <a:extLst>
              <a:ext uri="{FF2B5EF4-FFF2-40B4-BE49-F238E27FC236}">
                <a16:creationId xmlns:a16="http://schemas.microsoft.com/office/drawing/2014/main" id="{729CBA7E-FF36-83B6-D450-F1C8E0D5492B}"/>
              </a:ext>
            </a:extLst>
          </p:cNvPr>
          <p:cNvSpPr/>
          <p:nvPr/>
        </p:nvSpPr>
        <p:spPr>
          <a:xfrm>
            <a:off x="6802288" y="2889783"/>
            <a:ext cx="1563555" cy="4606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a:extLst>
              <a:ext uri="{FF2B5EF4-FFF2-40B4-BE49-F238E27FC236}">
                <a16:creationId xmlns:a16="http://schemas.microsoft.com/office/drawing/2014/main" id="{B5D6A0B6-8197-AC1C-071D-61FCD3A22314}"/>
              </a:ext>
            </a:extLst>
          </p:cNvPr>
          <p:cNvSpPr/>
          <p:nvPr/>
        </p:nvSpPr>
        <p:spPr>
          <a:xfrm>
            <a:off x="7037108" y="2685761"/>
            <a:ext cx="1843493" cy="5011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it-IT" sz="1400" b="1" dirty="0">
              <a:solidFill>
                <a:schemeClr val="bg2">
                  <a:lumMod val="75000"/>
                </a:schemeClr>
              </a:solidFill>
            </a:endParaRPr>
          </a:p>
        </p:txBody>
      </p:sp>
      <p:sp>
        <p:nvSpPr>
          <p:cNvPr id="30" name="CasellaDiTesto 29">
            <a:extLst>
              <a:ext uri="{FF2B5EF4-FFF2-40B4-BE49-F238E27FC236}">
                <a16:creationId xmlns:a16="http://schemas.microsoft.com/office/drawing/2014/main" id="{EAD953F0-42FC-4B60-1D36-F6E6CEFFA567}"/>
              </a:ext>
            </a:extLst>
          </p:cNvPr>
          <p:cNvSpPr txBox="1"/>
          <p:nvPr/>
        </p:nvSpPr>
        <p:spPr>
          <a:xfrm>
            <a:off x="6993676" y="2632880"/>
            <a:ext cx="1984647" cy="553998"/>
          </a:xfrm>
          <a:prstGeom prst="rect">
            <a:avLst/>
          </a:prstGeom>
          <a:noFill/>
        </p:spPr>
        <p:txBody>
          <a:bodyPr wrap="square">
            <a:spAutoFit/>
          </a:bodyPr>
          <a:lstStyle/>
          <a:p>
            <a:pPr algn="ctr"/>
            <a:r>
              <a:rPr lang="it-IT" sz="1500" b="1" dirty="0">
                <a:solidFill>
                  <a:schemeClr val="bg2">
                    <a:lumMod val="75000"/>
                  </a:schemeClr>
                </a:solidFill>
              </a:rPr>
              <a:t>Dietista/nutrizionista</a:t>
            </a:r>
          </a:p>
          <a:p>
            <a:pPr algn="ctr"/>
            <a:r>
              <a:rPr lang="it-IT" sz="1500" dirty="0"/>
              <a:t>Prescrizione dieta</a:t>
            </a:r>
          </a:p>
        </p:txBody>
      </p:sp>
      <p:sp>
        <p:nvSpPr>
          <p:cNvPr id="31" name="Rettangolo 30">
            <a:extLst>
              <a:ext uri="{FF2B5EF4-FFF2-40B4-BE49-F238E27FC236}">
                <a16:creationId xmlns:a16="http://schemas.microsoft.com/office/drawing/2014/main" id="{498FC71D-936F-B654-C85F-2FA4D8CFE9FA}"/>
              </a:ext>
            </a:extLst>
          </p:cNvPr>
          <p:cNvSpPr/>
          <p:nvPr/>
        </p:nvSpPr>
        <p:spPr>
          <a:xfrm>
            <a:off x="9398724" y="2407904"/>
            <a:ext cx="2537110" cy="94256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it-IT" sz="1400" b="1" dirty="0">
              <a:solidFill>
                <a:schemeClr val="bg2">
                  <a:lumMod val="75000"/>
                </a:schemeClr>
              </a:solidFill>
            </a:endParaRPr>
          </a:p>
        </p:txBody>
      </p:sp>
      <p:sp>
        <p:nvSpPr>
          <p:cNvPr id="32" name="CasellaDiTesto 31">
            <a:extLst>
              <a:ext uri="{FF2B5EF4-FFF2-40B4-BE49-F238E27FC236}">
                <a16:creationId xmlns:a16="http://schemas.microsoft.com/office/drawing/2014/main" id="{000AF6BB-52FF-CD37-37C1-518E45AD0268}"/>
              </a:ext>
            </a:extLst>
          </p:cNvPr>
          <p:cNvSpPr txBox="1"/>
          <p:nvPr/>
        </p:nvSpPr>
        <p:spPr>
          <a:xfrm>
            <a:off x="9372224" y="2476564"/>
            <a:ext cx="2512577" cy="1015663"/>
          </a:xfrm>
          <a:prstGeom prst="rect">
            <a:avLst/>
          </a:prstGeom>
          <a:noFill/>
        </p:spPr>
        <p:txBody>
          <a:bodyPr wrap="square">
            <a:spAutoFit/>
          </a:bodyPr>
          <a:lstStyle/>
          <a:p>
            <a:pPr algn="ctr"/>
            <a:r>
              <a:rPr lang="it-IT" sz="1500" b="1" dirty="0">
                <a:solidFill>
                  <a:schemeClr val="bg2">
                    <a:lumMod val="75000"/>
                  </a:schemeClr>
                </a:solidFill>
              </a:rPr>
              <a:t>Medico dello sport o fisiatra</a:t>
            </a:r>
          </a:p>
          <a:p>
            <a:pPr algn="ctr"/>
            <a:r>
              <a:rPr lang="it-IT" sz="1500" b="1" dirty="0">
                <a:solidFill>
                  <a:schemeClr val="bg2">
                    <a:lumMod val="75000"/>
                  </a:schemeClr>
                </a:solidFill>
              </a:rPr>
              <a:t>fisioterapista</a:t>
            </a:r>
          </a:p>
          <a:p>
            <a:pPr algn="ctr"/>
            <a:r>
              <a:rPr lang="it-IT" sz="1500" dirty="0"/>
              <a:t>Prescrizione attività fisica</a:t>
            </a:r>
          </a:p>
          <a:p>
            <a:pPr algn="ctr"/>
            <a:endParaRPr lang="it-IT" sz="1500" dirty="0"/>
          </a:p>
        </p:txBody>
      </p:sp>
    </p:spTree>
    <p:extLst>
      <p:ext uri="{BB962C8B-B14F-4D97-AF65-F5344CB8AC3E}">
        <p14:creationId xmlns:p14="http://schemas.microsoft.com/office/powerpoint/2010/main" val="2066422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E821860-4EE1-F124-D0E1-AC85575955A4}"/>
              </a:ext>
            </a:extLst>
          </p:cNvPr>
          <p:cNvSpPr/>
          <p:nvPr/>
        </p:nvSpPr>
        <p:spPr>
          <a:xfrm>
            <a:off x="755649" y="1125538"/>
            <a:ext cx="10599115" cy="4904035"/>
          </a:xfrm>
          <a:prstGeom prst="rect">
            <a:avLst/>
          </a:prstGeom>
        </p:spPr>
        <p:txBody>
          <a:bodyPr wrap="square">
            <a:spAutoFit/>
          </a:bodyPr>
          <a:lstStyle/>
          <a:p>
            <a:pPr eaLnBrk="1" hangingPunct="1">
              <a:lnSpc>
                <a:spcPct val="150000"/>
              </a:lnSpc>
              <a:defRPr/>
            </a:pPr>
            <a:r>
              <a:rPr lang="it-IT" sz="1500" dirty="0"/>
              <a:t>Un trattamento appropriato sull’eccesso ponderale deve avere fra i suoi obiettivi:</a:t>
            </a:r>
          </a:p>
          <a:p>
            <a:pPr marL="342900" indent="-342900" eaLnBrk="1" hangingPunct="1">
              <a:lnSpc>
                <a:spcPct val="150000"/>
              </a:lnSpc>
              <a:buFont typeface="+mj-lt"/>
              <a:buAutoNum type="arabicPeriod"/>
              <a:defRPr/>
            </a:pPr>
            <a:r>
              <a:rPr lang="it-IT" sz="1500" dirty="0"/>
              <a:t>Una riduzione realistica del peso</a:t>
            </a:r>
          </a:p>
          <a:p>
            <a:pPr marL="342900" indent="-342900" eaLnBrk="1" hangingPunct="1">
              <a:lnSpc>
                <a:spcPct val="150000"/>
              </a:lnSpc>
              <a:buFont typeface="+mj-lt"/>
              <a:buAutoNum type="arabicPeriod"/>
              <a:defRPr/>
            </a:pPr>
            <a:r>
              <a:rPr lang="it-IT" sz="1500" dirty="0"/>
              <a:t>Una migliore gestione delle complicanze mediche</a:t>
            </a:r>
          </a:p>
          <a:p>
            <a:pPr marL="342900" indent="-342900" eaLnBrk="1" hangingPunct="1">
              <a:lnSpc>
                <a:spcPct val="150000"/>
              </a:lnSpc>
              <a:buFont typeface="+mj-lt"/>
              <a:buAutoNum type="arabicPeriod"/>
              <a:defRPr/>
            </a:pPr>
            <a:r>
              <a:rPr lang="it-IT" sz="1500" dirty="0"/>
              <a:t>Il mantenimento a lungo termine del calo ottenuto</a:t>
            </a:r>
          </a:p>
          <a:p>
            <a:pPr marL="342900" indent="-342900" eaLnBrk="1" hangingPunct="1">
              <a:lnSpc>
                <a:spcPct val="150000"/>
              </a:lnSpc>
              <a:buFont typeface="+mj-lt"/>
              <a:buAutoNum type="arabicPeriod"/>
              <a:defRPr/>
            </a:pPr>
            <a:r>
              <a:rPr lang="it-IT" sz="1500" dirty="0"/>
              <a:t>La prevenzione delle recidive (weight </a:t>
            </a:r>
            <a:r>
              <a:rPr lang="it-IT" sz="1500" dirty="0" err="1"/>
              <a:t>regain</a:t>
            </a:r>
            <a:r>
              <a:rPr lang="it-IT" sz="1500" dirty="0"/>
              <a:t>/weight cycling)</a:t>
            </a:r>
          </a:p>
          <a:p>
            <a:pPr marL="342900" indent="-342900">
              <a:lnSpc>
                <a:spcPct val="150000"/>
              </a:lnSpc>
              <a:buFont typeface="+mj-lt"/>
              <a:buAutoNum type="arabicPeriod"/>
              <a:defRPr/>
            </a:pPr>
            <a:r>
              <a:rPr lang="it-IT" sz="1500" dirty="0"/>
              <a:t>Miglioramento della qualità di vita </a:t>
            </a:r>
          </a:p>
          <a:p>
            <a:pPr eaLnBrk="1" hangingPunct="1">
              <a:lnSpc>
                <a:spcPct val="150000"/>
              </a:lnSpc>
              <a:defRPr/>
            </a:pPr>
            <a:endParaRPr lang="it-IT" sz="1500" dirty="0"/>
          </a:p>
          <a:p>
            <a:pPr eaLnBrk="1" hangingPunct="1">
              <a:lnSpc>
                <a:spcPct val="150000"/>
              </a:lnSpc>
              <a:defRPr/>
            </a:pPr>
            <a:r>
              <a:rPr lang="it-IT" sz="1500" dirty="0"/>
              <a:t>Gli strumenti attualmente a disposizione:</a:t>
            </a:r>
          </a:p>
          <a:p>
            <a:pPr marL="285750" indent="-285750" eaLnBrk="1" hangingPunct="1">
              <a:lnSpc>
                <a:spcPct val="150000"/>
              </a:lnSpc>
              <a:buFont typeface="Arial" panose="020B0604020202020204" pitchFamily="34" charset="0"/>
              <a:buChar char="•"/>
              <a:defRPr/>
            </a:pPr>
            <a:r>
              <a:rPr lang="it-IT" sz="1500" b="1" dirty="0"/>
              <a:t>Interventi dietologici</a:t>
            </a:r>
            <a:r>
              <a:rPr lang="it-IT" sz="1500" dirty="0"/>
              <a:t> (diete ipocaloriche bilanciate, diete chetogeniche </a:t>
            </a:r>
            <a:r>
              <a:rPr lang="it-IT" sz="1500" dirty="0" err="1"/>
              <a:t>ecc</a:t>
            </a:r>
            <a:r>
              <a:rPr lang="it-IT" sz="1500" dirty="0"/>
              <a:t>…)</a:t>
            </a:r>
          </a:p>
          <a:p>
            <a:pPr marL="285750" indent="-285750">
              <a:lnSpc>
                <a:spcPct val="150000"/>
              </a:lnSpc>
              <a:buFont typeface="Arial" panose="020B0604020202020204" pitchFamily="34" charset="0"/>
              <a:buChar char="•"/>
              <a:defRPr/>
            </a:pPr>
            <a:r>
              <a:rPr lang="it-IT" sz="1500" dirty="0"/>
              <a:t>la </a:t>
            </a:r>
            <a:r>
              <a:rPr lang="it-IT" sz="1500" b="1" dirty="0"/>
              <a:t>farmacoterapia </a:t>
            </a:r>
            <a:r>
              <a:rPr lang="it-IT" sz="1500" dirty="0"/>
              <a:t>(</a:t>
            </a:r>
            <a:r>
              <a:rPr lang="it-IT" sz="1500" dirty="0" err="1"/>
              <a:t>Nysimba</a:t>
            </a:r>
            <a:r>
              <a:rPr lang="it-IT" sz="1500" dirty="0"/>
              <a:t>, </a:t>
            </a:r>
            <a:r>
              <a:rPr lang="it-IT" sz="1500" dirty="0" err="1"/>
              <a:t>Saxenda</a:t>
            </a:r>
            <a:r>
              <a:rPr lang="it-IT" sz="1500" dirty="0"/>
              <a:t>, </a:t>
            </a:r>
            <a:r>
              <a:rPr lang="it-IT" sz="1500" dirty="0" err="1"/>
              <a:t>Ozempic</a:t>
            </a:r>
            <a:r>
              <a:rPr lang="it-IT" sz="1500" dirty="0"/>
              <a:t> </a:t>
            </a:r>
            <a:r>
              <a:rPr lang="it-IT" sz="1500" dirty="0" err="1"/>
              <a:t>ecc</a:t>
            </a:r>
            <a:r>
              <a:rPr lang="it-IT" sz="1500" dirty="0"/>
              <a:t>…)</a:t>
            </a:r>
          </a:p>
          <a:p>
            <a:pPr marL="285750" indent="-285750">
              <a:lnSpc>
                <a:spcPct val="150000"/>
              </a:lnSpc>
              <a:buFont typeface="Arial" panose="020B0604020202020204" pitchFamily="34" charset="0"/>
              <a:buChar char="•"/>
              <a:defRPr/>
            </a:pPr>
            <a:r>
              <a:rPr lang="it-IT" sz="1500" dirty="0"/>
              <a:t>la </a:t>
            </a:r>
            <a:r>
              <a:rPr lang="it-IT" sz="1500" b="1" dirty="0"/>
              <a:t>chirurgia </a:t>
            </a:r>
            <a:r>
              <a:rPr lang="it-IT" sz="1500" b="1" dirty="0" err="1"/>
              <a:t>bariatrica</a:t>
            </a:r>
            <a:r>
              <a:rPr lang="it-IT" sz="1500" b="1" dirty="0"/>
              <a:t> </a:t>
            </a:r>
            <a:r>
              <a:rPr lang="it-IT" sz="1500" dirty="0"/>
              <a:t>(sleeve, bypass </a:t>
            </a:r>
            <a:r>
              <a:rPr lang="it-IT" sz="1500" dirty="0" err="1"/>
              <a:t>gastric</a:t>
            </a:r>
            <a:r>
              <a:rPr lang="it-IT" sz="1500" dirty="0"/>
              <a:t> </a:t>
            </a:r>
            <a:r>
              <a:rPr lang="it-IT" sz="1500" dirty="0" err="1"/>
              <a:t>ecc</a:t>
            </a:r>
            <a:r>
              <a:rPr lang="it-IT" sz="1500" dirty="0"/>
              <a:t>…) </a:t>
            </a:r>
          </a:p>
          <a:p>
            <a:pPr marL="285750" indent="-285750">
              <a:lnSpc>
                <a:spcPct val="150000"/>
              </a:lnSpc>
              <a:buFont typeface="Arial" panose="020B0604020202020204" pitchFamily="34" charset="0"/>
              <a:buChar char="•"/>
              <a:defRPr/>
            </a:pPr>
            <a:r>
              <a:rPr lang="it-IT" sz="1500" dirty="0"/>
              <a:t>La</a:t>
            </a:r>
            <a:r>
              <a:rPr lang="it-IT" sz="1500" b="1" dirty="0"/>
              <a:t> modifica dello stile di vita </a:t>
            </a:r>
            <a:r>
              <a:rPr lang="it-IT" sz="1500" dirty="0"/>
              <a:t>(l’aumento dell’esercizio fisico, sia di tipo aerobico che di resistenza, migliore gestione del proprio tempo e delle proprie risorse psico-fisiche – riduzione dello stress) </a:t>
            </a:r>
          </a:p>
          <a:p>
            <a:pPr marL="285750" indent="-285750">
              <a:lnSpc>
                <a:spcPct val="150000"/>
              </a:lnSpc>
              <a:buFont typeface="Arial" panose="020B0604020202020204" pitchFamily="34" charset="0"/>
              <a:buChar char="•"/>
              <a:defRPr/>
            </a:pPr>
            <a:r>
              <a:rPr lang="it-IT" sz="1500" dirty="0"/>
              <a:t>La</a:t>
            </a:r>
            <a:r>
              <a:rPr lang="it-IT" sz="1500" b="1" dirty="0"/>
              <a:t> terapia psicologiche </a:t>
            </a:r>
            <a:r>
              <a:rPr lang="it-IT" sz="1500" dirty="0"/>
              <a:t>cognitivo-comportamentali</a:t>
            </a:r>
            <a:r>
              <a:rPr lang="it-IT" sz="1500" b="1" dirty="0"/>
              <a:t> </a:t>
            </a:r>
            <a:r>
              <a:rPr lang="it-IT" sz="1500" dirty="0"/>
              <a:t>(andare oltre agli interventi comportamentali)</a:t>
            </a:r>
          </a:p>
        </p:txBody>
      </p:sp>
      <p:sp>
        <p:nvSpPr>
          <p:cNvPr id="3" name="Quadrato">
            <a:extLst>
              <a:ext uri="{FF2B5EF4-FFF2-40B4-BE49-F238E27FC236}">
                <a16:creationId xmlns:a16="http://schemas.microsoft.com/office/drawing/2014/main" id="{34FAF7F0-09A7-5E84-FD78-8E05907F634A}"/>
              </a:ext>
            </a:extLst>
          </p:cNvPr>
          <p:cNvSpPr/>
          <p:nvPr/>
        </p:nvSpPr>
        <p:spPr>
          <a:xfrm>
            <a:off x="-6350" y="-12700"/>
            <a:ext cx="12198350" cy="901700"/>
          </a:xfrm>
          <a:prstGeom prst="rect">
            <a:avLst/>
          </a:prstGeom>
          <a:solidFill>
            <a:srgbClr val="A20100"/>
          </a:solidFill>
          <a:ln w="12700">
            <a:noFill/>
            <a:miter lim="400000"/>
          </a:ln>
        </p:spPr>
        <p:txBody>
          <a:bodyPr lIns="35719" tIns="35719" rIns="35719" bIns="35719" anchor="ctr"/>
          <a:lstStyle/>
          <a:p>
            <a:pPr>
              <a:defRPr sz="3600">
                <a:solidFill>
                  <a:srgbClr val="FFFFFF"/>
                </a:solidFill>
              </a:defRPr>
            </a:pPr>
            <a:endParaRPr sz="2531" dirty="0">
              <a:solidFill>
                <a:srgbClr val="FFFFFF"/>
              </a:solidFill>
            </a:endParaRPr>
          </a:p>
        </p:txBody>
      </p:sp>
      <p:pic>
        <p:nvPicPr>
          <p:cNvPr id="4" name="Immagine" descr="Immagine">
            <a:extLst>
              <a:ext uri="{FF2B5EF4-FFF2-40B4-BE49-F238E27FC236}">
                <a16:creationId xmlns:a16="http://schemas.microsoft.com/office/drawing/2014/main" id="{5F51CCAE-B6DB-9D14-C2B0-8DBC36CB3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32591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 name="Titolo 1">
            <a:extLst>
              <a:ext uri="{FF2B5EF4-FFF2-40B4-BE49-F238E27FC236}">
                <a16:creationId xmlns:a16="http://schemas.microsoft.com/office/drawing/2014/main" id="{C8862C47-B965-681A-AF01-99398DC9D9A7}"/>
              </a:ext>
            </a:extLst>
          </p:cNvPr>
          <p:cNvSpPr txBox="1">
            <a:spLocks/>
          </p:cNvSpPr>
          <p:nvPr/>
        </p:nvSpPr>
        <p:spPr>
          <a:xfrm>
            <a:off x="8428831" y="198879"/>
            <a:ext cx="8229600" cy="1143001"/>
          </a:xfrm>
          <a:prstGeom prst="rect">
            <a:avLst/>
          </a:prstGeom>
        </p:spPr>
        <p:txBody>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r>
              <a:rPr lang="it-IT" altLang="en-US" sz="1500" dirty="0">
                <a:solidFill>
                  <a:schemeClr val="bg1"/>
                </a:solidFill>
                <a:latin typeface="Arial" panose="020B0604020202020204" pitchFamily="34" charset="0"/>
                <a:cs typeface="Arial" panose="020B0604020202020204" pitchFamily="34" charset="0"/>
              </a:rPr>
              <a:t>OBESITA’ E STRATEGIE D’INTERVENTO </a:t>
            </a:r>
          </a:p>
        </p:txBody>
      </p:sp>
    </p:spTree>
    <p:extLst>
      <p:ext uri="{BB962C8B-B14F-4D97-AF65-F5344CB8AC3E}">
        <p14:creationId xmlns:p14="http://schemas.microsoft.com/office/powerpoint/2010/main" val="3987343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p:txBody>
          <a:bodyPr/>
          <a:lstStyle/>
          <a:p>
            <a:r>
              <a:rPr lang="it-IT" dirty="0"/>
              <a:t>Grazie</a:t>
            </a:r>
          </a:p>
        </p:txBody>
      </p:sp>
    </p:spTree>
    <p:extLst>
      <p:ext uri="{BB962C8B-B14F-4D97-AF65-F5344CB8AC3E}">
        <p14:creationId xmlns:p14="http://schemas.microsoft.com/office/powerpoint/2010/main" val="2924680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egnaposto contenuto 6">
            <a:extLst>
              <a:ext uri="{FF2B5EF4-FFF2-40B4-BE49-F238E27FC236}">
                <a16:creationId xmlns:a16="http://schemas.microsoft.com/office/drawing/2014/main" id="{D92EB808-6A66-3B75-D903-5B435152D2CF}"/>
              </a:ext>
            </a:extLst>
          </p:cNvPr>
          <p:cNvGraphicFramePr>
            <a:graphicFrameLocks/>
          </p:cNvGraphicFramePr>
          <p:nvPr>
            <p:extLst>
              <p:ext uri="{D42A27DB-BD31-4B8C-83A1-F6EECF244321}">
                <p14:modId xmlns:p14="http://schemas.microsoft.com/office/powerpoint/2010/main" val="4155833955"/>
              </p:ext>
            </p:extLst>
          </p:nvPr>
        </p:nvGraphicFramePr>
        <p:xfrm>
          <a:off x="492365" y="1449544"/>
          <a:ext cx="11451101" cy="5059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5" descr="cibi2">
            <a:extLst>
              <a:ext uri="{FF2B5EF4-FFF2-40B4-BE49-F238E27FC236}">
                <a16:creationId xmlns:a16="http://schemas.microsoft.com/office/drawing/2014/main" id="{E64FFC62-1654-937C-D9A1-0BA5C978F355}"/>
              </a:ext>
            </a:extLst>
          </p:cNvPr>
          <p:cNvPicPr>
            <a:picLocks noChangeAspect="1" noChangeArrowheads="1"/>
          </p:cNvPicPr>
          <p:nvPr/>
        </p:nvPicPr>
        <p:blipFill>
          <a:blip r:embed="rId7" cstate="print"/>
          <a:srcRect/>
          <a:stretch>
            <a:fillRect/>
          </a:stretch>
        </p:blipFill>
        <p:spPr bwMode="auto">
          <a:xfrm>
            <a:off x="5034767" y="2596499"/>
            <a:ext cx="2263373" cy="2151485"/>
          </a:xfrm>
          <a:prstGeom prst="rect">
            <a:avLst/>
          </a:prstGeom>
          <a:noFill/>
        </p:spPr>
      </p:pic>
      <p:sp>
        <p:nvSpPr>
          <p:cNvPr id="5" name="Rettangolo arrotondato 7">
            <a:extLst>
              <a:ext uri="{FF2B5EF4-FFF2-40B4-BE49-F238E27FC236}">
                <a16:creationId xmlns:a16="http://schemas.microsoft.com/office/drawing/2014/main" id="{8F46D2FD-F112-D8D2-41BF-DE4EE419130A}"/>
              </a:ext>
            </a:extLst>
          </p:cNvPr>
          <p:cNvSpPr/>
          <p:nvPr/>
        </p:nvSpPr>
        <p:spPr>
          <a:xfrm>
            <a:off x="1825723" y="4057104"/>
            <a:ext cx="1875687" cy="1381760"/>
          </a:xfrm>
          <a:prstGeom prst="roundRect">
            <a:avLst>
              <a:gd name="adj" fmla="val 10000"/>
            </a:avLst>
          </a:prstGeom>
          <a:blipFill rotWithShape="0">
            <a:blip r:embed="rId8"/>
            <a:stretch>
              <a:fillRect/>
            </a:stretch>
          </a:blipFill>
          <a:ln>
            <a:no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it-IT"/>
          </a:p>
        </p:txBody>
      </p:sp>
      <p:pic>
        <p:nvPicPr>
          <p:cNvPr id="6" name="Immagine 5">
            <a:extLst>
              <a:ext uri="{FF2B5EF4-FFF2-40B4-BE49-F238E27FC236}">
                <a16:creationId xmlns:a16="http://schemas.microsoft.com/office/drawing/2014/main" id="{B0A0AECF-C1EE-8051-201D-921C9D29A5C3}"/>
              </a:ext>
            </a:extLst>
          </p:cNvPr>
          <p:cNvPicPr>
            <a:picLocks noChangeAspect="1"/>
          </p:cNvPicPr>
          <p:nvPr/>
        </p:nvPicPr>
        <p:blipFill>
          <a:blip r:embed="rId9"/>
          <a:stretch>
            <a:fillRect/>
          </a:stretch>
        </p:blipFill>
        <p:spPr>
          <a:xfrm>
            <a:off x="7817882" y="4921987"/>
            <a:ext cx="1865361" cy="1437881"/>
          </a:xfrm>
          <a:prstGeom prst="rect">
            <a:avLst/>
          </a:prstGeom>
        </p:spPr>
      </p:pic>
      <p:sp>
        <p:nvSpPr>
          <p:cNvPr id="7" name="Quadrato">
            <a:extLst>
              <a:ext uri="{FF2B5EF4-FFF2-40B4-BE49-F238E27FC236}">
                <a16:creationId xmlns:a16="http://schemas.microsoft.com/office/drawing/2014/main" id="{9526C093-D212-7B1B-4B21-86951BF9F11F}"/>
              </a:ext>
            </a:extLst>
          </p:cNvPr>
          <p:cNvSpPr/>
          <p:nvPr/>
        </p:nvSpPr>
        <p:spPr>
          <a:xfrm>
            <a:off x="-6350" y="-12700"/>
            <a:ext cx="12198350" cy="901700"/>
          </a:xfrm>
          <a:prstGeom prst="rect">
            <a:avLst/>
          </a:prstGeom>
          <a:solidFill>
            <a:srgbClr val="A20100"/>
          </a:solidFill>
          <a:ln w="12700">
            <a:noFill/>
            <a:miter lim="400000"/>
          </a:ln>
        </p:spPr>
        <p:txBody>
          <a:bodyPr lIns="35719" tIns="35719" rIns="35719" bIns="35719" anchor="ctr"/>
          <a:lstStyle/>
          <a:p>
            <a:pPr>
              <a:defRPr sz="3600">
                <a:solidFill>
                  <a:srgbClr val="FFFFFF"/>
                </a:solidFill>
              </a:defRPr>
            </a:pPr>
            <a:endParaRPr sz="2531" dirty="0">
              <a:solidFill>
                <a:srgbClr val="FFFFFF"/>
              </a:solidFill>
            </a:endParaRPr>
          </a:p>
        </p:txBody>
      </p:sp>
      <p:pic>
        <p:nvPicPr>
          <p:cNvPr id="8" name="Immagine" descr="Immagine">
            <a:extLst>
              <a:ext uri="{FF2B5EF4-FFF2-40B4-BE49-F238E27FC236}">
                <a16:creationId xmlns:a16="http://schemas.microsoft.com/office/drawing/2014/main" id="{65D01637-C915-3832-D22F-4FBD1B9938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175"/>
            <a:ext cx="32591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 name="CasellaDiTesto 8">
            <a:extLst>
              <a:ext uri="{FF2B5EF4-FFF2-40B4-BE49-F238E27FC236}">
                <a16:creationId xmlns:a16="http://schemas.microsoft.com/office/drawing/2014/main" id="{C8CE755F-DAC1-6662-55AD-935E671D702F}"/>
              </a:ext>
            </a:extLst>
          </p:cNvPr>
          <p:cNvSpPr txBox="1"/>
          <p:nvPr/>
        </p:nvSpPr>
        <p:spPr>
          <a:xfrm>
            <a:off x="5555848" y="225254"/>
            <a:ext cx="9475237" cy="369332"/>
          </a:xfrm>
          <a:prstGeom prst="rect">
            <a:avLst/>
          </a:prstGeom>
          <a:noFill/>
        </p:spPr>
        <p:txBody>
          <a:bodyPr wrap="square">
            <a:spAutoFit/>
          </a:bodyPr>
          <a:lstStyle/>
          <a:p>
            <a:r>
              <a:rPr lang="it-IT" sz="1800" b="1" dirty="0">
                <a:solidFill>
                  <a:schemeClr val="bg1"/>
                </a:solidFill>
                <a:effectLst/>
                <a:latin typeface="AdvP6EC5"/>
              </a:rPr>
              <a:t>MECCANISMI DI REGOLAZIONE DEL COMPORTAMENTO ALIMENTARE</a:t>
            </a:r>
            <a:endParaRPr lang="it-IT" b="1" dirty="0">
              <a:solidFill>
                <a:schemeClr val="bg1"/>
              </a:solidFill>
            </a:endParaRPr>
          </a:p>
        </p:txBody>
      </p:sp>
    </p:spTree>
    <p:extLst>
      <p:ext uri="{BB962C8B-B14F-4D97-AF65-F5344CB8AC3E}">
        <p14:creationId xmlns:p14="http://schemas.microsoft.com/office/powerpoint/2010/main" val="3733794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A6724D6-B960-84DA-43B3-A0C12DFB0253}"/>
              </a:ext>
            </a:extLst>
          </p:cNvPr>
          <p:cNvPicPr>
            <a:picLocks noChangeAspect="1"/>
          </p:cNvPicPr>
          <p:nvPr/>
        </p:nvPicPr>
        <p:blipFill>
          <a:blip r:embed="rId3"/>
          <a:stretch>
            <a:fillRect/>
          </a:stretch>
        </p:blipFill>
        <p:spPr>
          <a:xfrm>
            <a:off x="1438923" y="1273175"/>
            <a:ext cx="1996186" cy="4835525"/>
          </a:xfrm>
          <a:prstGeom prst="rect">
            <a:avLst/>
          </a:prstGeom>
        </p:spPr>
      </p:pic>
      <p:pic>
        <p:nvPicPr>
          <p:cNvPr id="4" name="Immagine 3">
            <a:extLst>
              <a:ext uri="{FF2B5EF4-FFF2-40B4-BE49-F238E27FC236}">
                <a16:creationId xmlns:a16="http://schemas.microsoft.com/office/drawing/2014/main" id="{EED55063-9CC4-44A7-03D5-98D0B2B7C2D8}"/>
              </a:ext>
            </a:extLst>
          </p:cNvPr>
          <p:cNvPicPr>
            <a:picLocks noChangeAspect="1"/>
          </p:cNvPicPr>
          <p:nvPr/>
        </p:nvPicPr>
        <p:blipFill>
          <a:blip r:embed="rId4"/>
          <a:stretch>
            <a:fillRect/>
          </a:stretch>
        </p:blipFill>
        <p:spPr>
          <a:xfrm>
            <a:off x="9266646" y="1298575"/>
            <a:ext cx="2011403" cy="4835525"/>
          </a:xfrm>
          <a:prstGeom prst="rect">
            <a:avLst/>
          </a:prstGeom>
        </p:spPr>
      </p:pic>
      <p:sp>
        <p:nvSpPr>
          <p:cNvPr id="7" name="CasellaDiTesto 6">
            <a:extLst>
              <a:ext uri="{FF2B5EF4-FFF2-40B4-BE49-F238E27FC236}">
                <a16:creationId xmlns:a16="http://schemas.microsoft.com/office/drawing/2014/main" id="{0AEEE48A-FA34-E62C-1278-A12761EB10FC}"/>
              </a:ext>
            </a:extLst>
          </p:cNvPr>
          <p:cNvSpPr txBox="1"/>
          <p:nvPr/>
        </p:nvSpPr>
        <p:spPr>
          <a:xfrm>
            <a:off x="9342846" y="1412299"/>
            <a:ext cx="1864675" cy="984885"/>
          </a:xfrm>
          <a:prstGeom prst="rect">
            <a:avLst/>
          </a:prstGeom>
          <a:solidFill>
            <a:schemeClr val="tx1"/>
          </a:solidFill>
        </p:spPr>
        <p:txBody>
          <a:bodyPr wrap="square" rtlCol="0">
            <a:spAutoFit/>
          </a:bodyPr>
          <a:lstStyle/>
          <a:p>
            <a:pPr algn="ctr"/>
            <a:r>
              <a:rPr lang="it-IT" sz="1600" b="1" dirty="0">
                <a:solidFill>
                  <a:srgbClr val="00E400"/>
                </a:solidFill>
              </a:rPr>
              <a:t>SCOPI INTERNI</a:t>
            </a:r>
          </a:p>
          <a:p>
            <a:pPr algn="ctr"/>
            <a:r>
              <a:rPr lang="it-IT" sz="1600" b="1" dirty="0">
                <a:solidFill>
                  <a:srgbClr val="00E400"/>
                </a:solidFill>
              </a:rPr>
              <a:t>Controllo</a:t>
            </a:r>
          </a:p>
          <a:p>
            <a:pPr algn="ctr"/>
            <a:r>
              <a:rPr lang="it-IT" sz="1600" b="1" dirty="0">
                <a:solidFill>
                  <a:srgbClr val="00E400"/>
                </a:solidFill>
              </a:rPr>
              <a:t>salute/peso</a:t>
            </a:r>
          </a:p>
          <a:p>
            <a:pPr algn="ctr"/>
            <a:endParaRPr lang="it-IT" sz="1000" b="1" dirty="0">
              <a:solidFill>
                <a:srgbClr val="00E400"/>
              </a:solidFill>
            </a:endParaRPr>
          </a:p>
        </p:txBody>
      </p:sp>
      <p:sp>
        <p:nvSpPr>
          <p:cNvPr id="8" name="CasellaDiTesto 7">
            <a:extLst>
              <a:ext uri="{FF2B5EF4-FFF2-40B4-BE49-F238E27FC236}">
                <a16:creationId xmlns:a16="http://schemas.microsoft.com/office/drawing/2014/main" id="{9368CF5C-6E19-B400-1ACE-F36C9FF37059}"/>
              </a:ext>
            </a:extLst>
          </p:cNvPr>
          <p:cNvSpPr txBox="1"/>
          <p:nvPr/>
        </p:nvSpPr>
        <p:spPr>
          <a:xfrm>
            <a:off x="9387892" y="2397184"/>
            <a:ext cx="706121" cy="338554"/>
          </a:xfrm>
          <a:prstGeom prst="rect">
            <a:avLst/>
          </a:prstGeom>
          <a:solidFill>
            <a:schemeClr val="tx1"/>
          </a:solidFill>
        </p:spPr>
        <p:txBody>
          <a:bodyPr wrap="square" rtlCol="0">
            <a:spAutoFit/>
          </a:bodyPr>
          <a:lstStyle/>
          <a:p>
            <a:pPr algn="ctr"/>
            <a:r>
              <a:rPr lang="it-IT" sz="1600" b="1" dirty="0">
                <a:solidFill>
                  <a:srgbClr val="00E400"/>
                </a:solidFill>
              </a:rPr>
              <a:t>  </a:t>
            </a:r>
            <a:endParaRPr lang="it-IT" sz="1000" b="1" dirty="0">
              <a:solidFill>
                <a:srgbClr val="00E400"/>
              </a:solidFill>
            </a:endParaRPr>
          </a:p>
        </p:txBody>
      </p:sp>
      <p:sp>
        <p:nvSpPr>
          <p:cNvPr id="2" name="Title 1">
            <a:extLst>
              <a:ext uri="{FF2B5EF4-FFF2-40B4-BE49-F238E27FC236}">
                <a16:creationId xmlns:a16="http://schemas.microsoft.com/office/drawing/2014/main" id="{838CDA57-11D1-E877-A108-5C70D0C8313E}"/>
              </a:ext>
            </a:extLst>
          </p:cNvPr>
          <p:cNvSpPr txBox="1">
            <a:spLocks/>
          </p:cNvSpPr>
          <p:nvPr/>
        </p:nvSpPr>
        <p:spPr>
          <a:xfrm>
            <a:off x="1" y="0"/>
            <a:ext cx="12192000" cy="355205"/>
          </a:xfrm>
          <a:prstGeom prst="rect">
            <a:avLst/>
          </a:prstGeom>
          <a:solidFill>
            <a:srgbClr val="0F377F"/>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en-US" sz="1600" b="1" dirty="0">
                <a:solidFill>
                  <a:srgbClr val="2AAFE5"/>
                </a:solidFill>
                <a:effectLst>
                  <a:outerShdw blurRad="50800" dist="50800" dir="13560000" sx="0" sy="0" algn="ctr">
                    <a:srgbClr val="000000">
                      <a:alpha val="43130"/>
                    </a:srgbClr>
                  </a:outerShdw>
                </a:effectLst>
                <a:latin typeface="+mn-lt"/>
              </a:rPr>
              <a:t>What have I learned form bariatric patients about their mind and behaviors?</a:t>
            </a:r>
            <a:endParaRPr lang="en-US" altLang="en-US" sz="800" dirty="0">
              <a:solidFill>
                <a:srgbClr val="2AAFE5"/>
              </a:solidFill>
              <a:latin typeface="+mn-lt"/>
              <a:cs typeface="Times New Roman" panose="02020603050405020304" pitchFamily="18" charset="0"/>
            </a:endParaRPr>
          </a:p>
        </p:txBody>
      </p:sp>
      <p:sp>
        <p:nvSpPr>
          <p:cNvPr id="12" name="Title 1">
            <a:extLst>
              <a:ext uri="{FF2B5EF4-FFF2-40B4-BE49-F238E27FC236}">
                <a16:creationId xmlns:a16="http://schemas.microsoft.com/office/drawing/2014/main" id="{8D9501E6-7C2D-C3E9-B5A7-6C97B96EC7F9}"/>
              </a:ext>
            </a:extLst>
          </p:cNvPr>
          <p:cNvSpPr txBox="1">
            <a:spLocks/>
          </p:cNvSpPr>
          <p:nvPr/>
        </p:nvSpPr>
        <p:spPr>
          <a:xfrm>
            <a:off x="0" y="379460"/>
            <a:ext cx="12192000" cy="242880"/>
          </a:xfrm>
          <a:prstGeom prst="rect">
            <a:avLst/>
          </a:prstGeom>
          <a:solidFill>
            <a:srgbClr val="2AAFE5"/>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en-US" sz="1100" b="1" dirty="0">
                <a:solidFill>
                  <a:srgbClr val="0F377F"/>
                </a:solidFill>
              </a:rPr>
              <a:t>Sami Schiff</a:t>
            </a:r>
            <a:endParaRPr lang="en-US" altLang="en-US" sz="1050" b="1" dirty="0">
              <a:solidFill>
                <a:srgbClr val="0F377F"/>
              </a:solidFill>
              <a:latin typeface="Times New Roman" panose="02020603050405020304" pitchFamily="18" charset="0"/>
              <a:cs typeface="Times New Roman" panose="02020603050405020304" pitchFamily="18" charset="0"/>
            </a:endParaRPr>
          </a:p>
        </p:txBody>
      </p:sp>
      <p:sp>
        <p:nvSpPr>
          <p:cNvPr id="9" name="Quadrato">
            <a:extLst>
              <a:ext uri="{FF2B5EF4-FFF2-40B4-BE49-F238E27FC236}">
                <a16:creationId xmlns:a16="http://schemas.microsoft.com/office/drawing/2014/main" id="{05C217FF-CCCA-B8BE-7040-2BA439EFDC76}"/>
              </a:ext>
            </a:extLst>
          </p:cNvPr>
          <p:cNvSpPr/>
          <p:nvPr/>
        </p:nvSpPr>
        <p:spPr>
          <a:xfrm>
            <a:off x="-6350" y="-12700"/>
            <a:ext cx="12198350" cy="901700"/>
          </a:xfrm>
          <a:prstGeom prst="rect">
            <a:avLst/>
          </a:prstGeom>
          <a:solidFill>
            <a:srgbClr val="A20100"/>
          </a:solidFill>
          <a:ln w="12700">
            <a:noFill/>
            <a:miter lim="400000"/>
          </a:ln>
        </p:spPr>
        <p:txBody>
          <a:bodyPr lIns="35719" tIns="35719" rIns="35719" bIns="35719" anchor="ctr"/>
          <a:lstStyle/>
          <a:p>
            <a:pPr>
              <a:defRPr sz="3600">
                <a:solidFill>
                  <a:srgbClr val="FFFFFF"/>
                </a:solidFill>
              </a:defRPr>
            </a:pPr>
            <a:endParaRPr sz="2531" dirty="0">
              <a:solidFill>
                <a:srgbClr val="FFFFFF"/>
              </a:solidFill>
            </a:endParaRPr>
          </a:p>
        </p:txBody>
      </p:sp>
      <p:pic>
        <p:nvPicPr>
          <p:cNvPr id="10" name="Immagine" descr="Immagine">
            <a:extLst>
              <a:ext uri="{FF2B5EF4-FFF2-40B4-BE49-F238E27FC236}">
                <a16:creationId xmlns:a16="http://schemas.microsoft.com/office/drawing/2014/main" id="{F02E4D70-E33C-94DF-E7AF-12876E25D9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75"/>
            <a:ext cx="32591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3" name="CasellaDiTesto 12">
            <a:extLst>
              <a:ext uri="{FF2B5EF4-FFF2-40B4-BE49-F238E27FC236}">
                <a16:creationId xmlns:a16="http://schemas.microsoft.com/office/drawing/2014/main" id="{20D9A3EA-355A-1437-7EAA-F124D0C9A3B7}"/>
              </a:ext>
            </a:extLst>
          </p:cNvPr>
          <p:cNvSpPr txBox="1"/>
          <p:nvPr/>
        </p:nvSpPr>
        <p:spPr>
          <a:xfrm>
            <a:off x="9312315" y="225254"/>
            <a:ext cx="9475237" cy="369332"/>
          </a:xfrm>
          <a:prstGeom prst="rect">
            <a:avLst/>
          </a:prstGeom>
          <a:noFill/>
        </p:spPr>
        <p:txBody>
          <a:bodyPr wrap="square">
            <a:spAutoFit/>
          </a:bodyPr>
          <a:lstStyle/>
          <a:p>
            <a:r>
              <a:rPr lang="it-IT" sz="1800" b="1" dirty="0">
                <a:solidFill>
                  <a:schemeClr val="bg1"/>
                </a:solidFill>
                <a:effectLst/>
                <a:latin typeface="AdvP6EC5"/>
              </a:rPr>
              <a:t>Il SISTEMA EDONICO </a:t>
            </a:r>
            <a:endParaRPr lang="it-IT" b="1" dirty="0">
              <a:solidFill>
                <a:schemeClr val="bg1"/>
              </a:solidFill>
            </a:endParaRPr>
          </a:p>
        </p:txBody>
      </p:sp>
      <p:sp>
        <p:nvSpPr>
          <p:cNvPr id="14" name="CasellaDiTesto 13">
            <a:extLst>
              <a:ext uri="{FF2B5EF4-FFF2-40B4-BE49-F238E27FC236}">
                <a16:creationId xmlns:a16="http://schemas.microsoft.com/office/drawing/2014/main" id="{0580B28C-264C-3CEA-B2F6-7812E7452274}"/>
              </a:ext>
            </a:extLst>
          </p:cNvPr>
          <p:cNvSpPr txBox="1"/>
          <p:nvPr/>
        </p:nvSpPr>
        <p:spPr>
          <a:xfrm>
            <a:off x="1516709" y="1349375"/>
            <a:ext cx="1864675" cy="830997"/>
          </a:xfrm>
          <a:prstGeom prst="rect">
            <a:avLst/>
          </a:prstGeom>
          <a:solidFill>
            <a:schemeClr val="tx1"/>
          </a:solidFill>
        </p:spPr>
        <p:txBody>
          <a:bodyPr wrap="square" rtlCol="0">
            <a:spAutoFit/>
          </a:bodyPr>
          <a:lstStyle/>
          <a:p>
            <a:pPr algn="ctr"/>
            <a:r>
              <a:rPr lang="it-IT" sz="1600" b="1" dirty="0">
                <a:solidFill>
                  <a:srgbClr val="FF0000"/>
                </a:solidFill>
              </a:rPr>
              <a:t>AMBIENTE </a:t>
            </a:r>
          </a:p>
          <a:p>
            <a:pPr algn="ctr"/>
            <a:r>
              <a:rPr lang="it-IT" sz="1600" b="1" dirty="0">
                <a:solidFill>
                  <a:srgbClr val="FF0000"/>
                </a:solidFill>
              </a:rPr>
              <a:t>interno/esterno</a:t>
            </a:r>
          </a:p>
          <a:p>
            <a:pPr algn="ctr"/>
            <a:r>
              <a:rPr lang="it-IT" sz="1600" b="1" i="1" dirty="0">
                <a:solidFill>
                  <a:srgbClr val="FF0000"/>
                </a:solidFill>
              </a:rPr>
              <a:t>Piacere/gusto</a:t>
            </a:r>
          </a:p>
        </p:txBody>
      </p:sp>
      <p:sp>
        <p:nvSpPr>
          <p:cNvPr id="6" name="CasellaDiTesto 5">
            <a:extLst>
              <a:ext uri="{FF2B5EF4-FFF2-40B4-BE49-F238E27FC236}">
                <a16:creationId xmlns:a16="http://schemas.microsoft.com/office/drawing/2014/main" id="{CE5FC4D2-6F49-A079-265F-5E09CAF83737}"/>
              </a:ext>
            </a:extLst>
          </p:cNvPr>
          <p:cNvSpPr txBox="1"/>
          <p:nvPr/>
        </p:nvSpPr>
        <p:spPr>
          <a:xfrm>
            <a:off x="4450491" y="1296959"/>
            <a:ext cx="3778847" cy="5355312"/>
          </a:xfrm>
          <a:prstGeom prst="rect">
            <a:avLst/>
          </a:prstGeom>
          <a:noFill/>
        </p:spPr>
        <p:txBody>
          <a:bodyPr wrap="square" rtlCol="0">
            <a:spAutoFit/>
          </a:bodyPr>
          <a:lstStyle/>
          <a:p>
            <a:pPr algn="ctr"/>
            <a:r>
              <a:rPr lang="it-IT" b="1" dirty="0">
                <a:solidFill>
                  <a:srgbClr val="FF0000"/>
                </a:solidFill>
              </a:rPr>
              <a:t>Il SISTEMA DELLA RICOMPENSA attiva automaticamente risposte apprese verso stimoli gratificanti: rigido, guidato dallo stimolo.</a:t>
            </a:r>
          </a:p>
          <a:p>
            <a:pPr algn="ctr"/>
            <a:endParaRPr lang="it-IT" sz="1800" dirty="0">
              <a:solidFill>
                <a:srgbClr val="FF0000"/>
              </a:solidFill>
              <a:latin typeface="Arial"/>
              <a:cs typeface="Arial"/>
            </a:endParaRPr>
          </a:p>
          <a:p>
            <a:pPr algn="ctr"/>
            <a:r>
              <a:rPr lang="it-IT" sz="1800" dirty="0">
                <a:solidFill>
                  <a:srgbClr val="FF0000"/>
                </a:solidFill>
                <a:latin typeface="Arial"/>
                <a:cs typeface="Arial"/>
              </a:rPr>
              <a:t>Sistema dopaminergico  </a:t>
            </a:r>
            <a:r>
              <a:rPr lang="it-IT" sz="1800" dirty="0" err="1">
                <a:solidFill>
                  <a:srgbClr val="FF0000"/>
                </a:solidFill>
                <a:latin typeface="Arial"/>
                <a:cs typeface="Arial"/>
              </a:rPr>
              <a:t>mesocorticale</a:t>
            </a:r>
            <a:r>
              <a:rPr lang="it-IT" sz="1800" dirty="0">
                <a:solidFill>
                  <a:srgbClr val="FF0000"/>
                </a:solidFill>
                <a:latin typeface="Arial"/>
                <a:cs typeface="Arial"/>
              </a:rPr>
              <a:t> -VTA e N. Acc, VMPFC/OFC</a:t>
            </a:r>
            <a:endParaRPr lang="it-IT" b="1" dirty="0">
              <a:solidFill>
                <a:srgbClr val="FF0000"/>
              </a:solidFill>
            </a:endParaRPr>
          </a:p>
          <a:p>
            <a:pPr algn="ctr"/>
            <a:endParaRPr lang="it-IT" b="1" dirty="0">
              <a:solidFill>
                <a:srgbClr val="FF0000"/>
              </a:solidFill>
            </a:endParaRPr>
          </a:p>
          <a:p>
            <a:pPr algn="ctr"/>
            <a:endParaRPr lang="it-IT" b="1" dirty="0">
              <a:solidFill>
                <a:srgbClr val="008000"/>
              </a:solidFill>
            </a:endParaRPr>
          </a:p>
          <a:p>
            <a:pPr algn="ctr"/>
            <a:r>
              <a:rPr lang="it-IT" b="1" dirty="0">
                <a:solidFill>
                  <a:srgbClr val="008000"/>
                </a:solidFill>
              </a:rPr>
              <a:t>Il SISTEMA ESECUTIVO DI CONTROLLO mantiene attivi in memoria scopi non direttamente legati alla gratificazione immediata: flessibile, guidato da scopi.</a:t>
            </a:r>
          </a:p>
          <a:p>
            <a:pPr algn="ctr"/>
            <a:endParaRPr lang="it-IT" b="1" dirty="0">
              <a:solidFill>
                <a:srgbClr val="008000"/>
              </a:solidFill>
            </a:endParaRPr>
          </a:p>
          <a:p>
            <a:pPr algn="ctr"/>
            <a:r>
              <a:rPr lang="it-IT" dirty="0">
                <a:solidFill>
                  <a:srgbClr val="008000"/>
                </a:solidFill>
              </a:rPr>
              <a:t>Corteccia Prefrontale laterale – LPFC, MPFC IFC</a:t>
            </a:r>
          </a:p>
          <a:p>
            <a:pPr algn="ctr"/>
            <a:endParaRPr lang="it-IT" b="1" dirty="0">
              <a:solidFill>
                <a:srgbClr val="008000"/>
              </a:solidFill>
            </a:endParaRPr>
          </a:p>
        </p:txBody>
      </p:sp>
    </p:spTree>
    <p:extLst>
      <p:ext uri="{BB962C8B-B14F-4D97-AF65-F5344CB8AC3E}">
        <p14:creationId xmlns:p14="http://schemas.microsoft.com/office/powerpoint/2010/main" val="268261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ADCF3EA6-2B7F-C966-4823-A4BFCED36C0E}"/>
              </a:ext>
            </a:extLst>
          </p:cNvPr>
          <p:cNvSpPr txBox="1"/>
          <p:nvPr/>
        </p:nvSpPr>
        <p:spPr>
          <a:xfrm>
            <a:off x="4979739" y="5452059"/>
            <a:ext cx="6568176" cy="1095300"/>
          </a:xfrm>
          <a:prstGeom prst="rect">
            <a:avLst/>
          </a:prstGeom>
          <a:noFill/>
        </p:spPr>
        <p:txBody>
          <a:bodyPr wrap="square" rtlCol="0">
            <a:spAutoFit/>
          </a:bodyPr>
          <a:lstStyle/>
          <a:p>
            <a:pPr>
              <a:lnSpc>
                <a:spcPct val="150000"/>
              </a:lnSpc>
            </a:pPr>
            <a:r>
              <a:rPr lang="it-IT" sz="1500" dirty="0"/>
              <a:t>Queste alterazioni, simili a quanto si osserva nelle dipendenze  hanno portato all’introduzione del concetto di </a:t>
            </a:r>
            <a:r>
              <a:rPr lang="it-IT" sz="1500" b="1" dirty="0"/>
              <a:t>Food </a:t>
            </a:r>
            <a:r>
              <a:rPr lang="it-IT" sz="1500" b="1" dirty="0" err="1"/>
              <a:t>Addiction</a:t>
            </a:r>
            <a:r>
              <a:rPr lang="it-IT" sz="1500" b="1" dirty="0"/>
              <a:t> </a:t>
            </a:r>
            <a:r>
              <a:rPr lang="it-IT" sz="1500" dirty="0"/>
              <a:t>e all’inserimento del </a:t>
            </a:r>
            <a:r>
              <a:rPr lang="it-IT" sz="1500" b="1" dirty="0"/>
              <a:t>BED </a:t>
            </a:r>
            <a:r>
              <a:rPr lang="it-IT" sz="1500" dirty="0"/>
              <a:t>nel </a:t>
            </a:r>
            <a:r>
              <a:rPr lang="it-IT" sz="1500" b="1" dirty="0"/>
              <a:t>DSM-V</a:t>
            </a:r>
          </a:p>
        </p:txBody>
      </p:sp>
      <p:sp>
        <p:nvSpPr>
          <p:cNvPr id="7" name="Quadrato">
            <a:extLst>
              <a:ext uri="{FF2B5EF4-FFF2-40B4-BE49-F238E27FC236}">
                <a16:creationId xmlns:a16="http://schemas.microsoft.com/office/drawing/2014/main" id="{E46371A2-2252-B44D-FB09-2A5EE7EE5874}"/>
              </a:ext>
            </a:extLst>
          </p:cNvPr>
          <p:cNvSpPr/>
          <p:nvPr/>
        </p:nvSpPr>
        <p:spPr>
          <a:xfrm>
            <a:off x="5225" y="-12700"/>
            <a:ext cx="12198350" cy="901700"/>
          </a:xfrm>
          <a:prstGeom prst="rect">
            <a:avLst/>
          </a:prstGeom>
          <a:solidFill>
            <a:srgbClr val="A20100"/>
          </a:solidFill>
          <a:ln w="12700">
            <a:noFill/>
            <a:miter lim="400000"/>
          </a:ln>
        </p:spPr>
        <p:txBody>
          <a:bodyPr lIns="35719" tIns="35719" rIns="35719" bIns="35719" anchor="ctr"/>
          <a:lstStyle/>
          <a:p>
            <a:pPr>
              <a:defRPr sz="3600">
                <a:solidFill>
                  <a:srgbClr val="FFFFFF"/>
                </a:solidFill>
              </a:defRPr>
            </a:pPr>
            <a:endParaRPr sz="2531" dirty="0">
              <a:solidFill>
                <a:srgbClr val="FFFFFF"/>
              </a:solidFill>
            </a:endParaRPr>
          </a:p>
        </p:txBody>
      </p:sp>
      <p:pic>
        <p:nvPicPr>
          <p:cNvPr id="8" name="Immagine" descr="Immagine">
            <a:extLst>
              <a:ext uri="{FF2B5EF4-FFF2-40B4-BE49-F238E27FC236}">
                <a16:creationId xmlns:a16="http://schemas.microsoft.com/office/drawing/2014/main" id="{943FBE84-C3C0-E81C-7709-38227D8FA5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32591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 name="Rettangolo 8">
            <a:extLst>
              <a:ext uri="{FF2B5EF4-FFF2-40B4-BE49-F238E27FC236}">
                <a16:creationId xmlns:a16="http://schemas.microsoft.com/office/drawing/2014/main" id="{B0BE3B9B-DEAB-00C3-CBD6-539875094A62}"/>
              </a:ext>
            </a:extLst>
          </p:cNvPr>
          <p:cNvSpPr/>
          <p:nvPr/>
        </p:nvSpPr>
        <p:spPr>
          <a:xfrm>
            <a:off x="4516442" y="225345"/>
            <a:ext cx="11478457" cy="369332"/>
          </a:xfrm>
          <a:prstGeom prst="rect">
            <a:avLst/>
          </a:prstGeom>
        </p:spPr>
        <p:txBody>
          <a:bodyPr wrap="square">
            <a:spAutoFit/>
          </a:bodyPr>
          <a:lstStyle/>
          <a:p>
            <a:r>
              <a:rPr lang="it-IT" b="1" dirty="0">
                <a:solidFill>
                  <a:schemeClr val="bg1"/>
                </a:solidFill>
                <a:latin typeface="AdvP6EC5"/>
              </a:rPr>
              <a:t>ALTERAZIONE NEURO-COGNITIVE ASSOCIATE ALL’OBESITÀ … 20 anni di ricerca </a:t>
            </a:r>
          </a:p>
        </p:txBody>
      </p:sp>
      <p:pic>
        <p:nvPicPr>
          <p:cNvPr id="10" name="Picture 2">
            <a:extLst>
              <a:ext uri="{FF2B5EF4-FFF2-40B4-BE49-F238E27FC236}">
                <a16:creationId xmlns:a16="http://schemas.microsoft.com/office/drawing/2014/main" id="{43CDB557-CD8F-8A07-F994-F6B3F29D7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85" y="3869503"/>
            <a:ext cx="2817085" cy="2468229"/>
          </a:xfrm>
          <a:prstGeom prst="rect">
            <a:avLst/>
          </a:prstGeom>
          <a:noFill/>
          <a:ln>
            <a:noFill/>
          </a:ln>
          <a:effectLst>
            <a:outerShdw dist="139700" dir="2700000" algn="tl" rotWithShape="0">
              <a:srgbClr val="333333">
                <a:alpha val="6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Immagine 1">
            <a:extLst>
              <a:ext uri="{FF2B5EF4-FFF2-40B4-BE49-F238E27FC236}">
                <a16:creationId xmlns:a16="http://schemas.microsoft.com/office/drawing/2014/main" id="{CB9BF8A5-6D1F-D518-C49F-565EBFC9B2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52" y="1117009"/>
            <a:ext cx="2669593" cy="2033117"/>
          </a:xfrm>
          <a:prstGeom prst="rect">
            <a:avLst/>
          </a:prstGeom>
          <a:noFill/>
          <a:ln>
            <a:noFill/>
          </a:ln>
          <a:effectLst>
            <a:outerShdw dist="139700" dir="2700000" algn="tl" rotWithShape="0">
              <a:srgbClr val="333333">
                <a:alpha val="6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ttangolo 11">
            <a:extLst>
              <a:ext uri="{FF2B5EF4-FFF2-40B4-BE49-F238E27FC236}">
                <a16:creationId xmlns:a16="http://schemas.microsoft.com/office/drawing/2014/main" id="{BB13FE50-8F73-E892-E033-24F0F626EE54}"/>
              </a:ext>
            </a:extLst>
          </p:cNvPr>
          <p:cNvSpPr/>
          <p:nvPr/>
        </p:nvSpPr>
        <p:spPr>
          <a:xfrm>
            <a:off x="4516442" y="1117009"/>
            <a:ext cx="7688913" cy="4204549"/>
          </a:xfrm>
          <a:prstGeom prst="rect">
            <a:avLst/>
          </a:prstGeom>
        </p:spPr>
        <p:txBody>
          <a:bodyPr wrap="square">
            <a:spAutoFit/>
          </a:bodyPr>
          <a:lstStyle/>
          <a:p>
            <a:pPr marL="325115" algn="just">
              <a:lnSpc>
                <a:spcPct val="150000"/>
              </a:lnSpc>
            </a:pPr>
            <a:r>
              <a:rPr lang="it-IT" sz="1500" b="1" dirty="0">
                <a:solidFill>
                  <a:schemeClr val="tx2">
                    <a:lumMod val="10000"/>
                  </a:schemeClr>
                </a:solidFill>
                <a:latin typeface="Arial"/>
                <a:cs typeface="Arial"/>
              </a:rPr>
              <a:t>Alterazioni </a:t>
            </a:r>
            <a:r>
              <a:rPr lang="it-IT" sz="1500" b="1" dirty="0" err="1">
                <a:solidFill>
                  <a:schemeClr val="tx2">
                    <a:lumMod val="10000"/>
                  </a:schemeClr>
                </a:solidFill>
                <a:latin typeface="Arial"/>
                <a:cs typeface="Arial"/>
              </a:rPr>
              <a:t>anatomo</a:t>
            </a:r>
            <a:r>
              <a:rPr lang="it-IT" sz="1500" b="1" dirty="0">
                <a:solidFill>
                  <a:schemeClr val="tx2">
                    <a:lumMod val="10000"/>
                  </a:schemeClr>
                </a:solidFill>
                <a:latin typeface="Arial"/>
                <a:cs typeface="Arial"/>
              </a:rPr>
              <a:t>-funzionali del sistema della gratificazione </a:t>
            </a:r>
          </a:p>
          <a:p>
            <a:pPr marL="325115" algn="just">
              <a:lnSpc>
                <a:spcPct val="150000"/>
              </a:lnSpc>
            </a:pPr>
            <a:r>
              <a:rPr lang="it-IT" sz="1500" dirty="0">
                <a:solidFill>
                  <a:schemeClr val="tx2">
                    <a:lumMod val="10000"/>
                  </a:schemeClr>
                </a:solidFill>
                <a:latin typeface="Arial"/>
                <a:cs typeface="Arial"/>
              </a:rPr>
              <a:t>(Sistema dopaminergico </a:t>
            </a:r>
            <a:r>
              <a:rPr lang="it-IT" sz="1500" dirty="0" err="1">
                <a:solidFill>
                  <a:schemeClr val="tx2">
                    <a:lumMod val="10000"/>
                  </a:schemeClr>
                </a:solidFill>
                <a:latin typeface="Arial"/>
                <a:cs typeface="Arial"/>
              </a:rPr>
              <a:t>mesocorticale</a:t>
            </a:r>
            <a:r>
              <a:rPr lang="it-IT" sz="1500" dirty="0">
                <a:solidFill>
                  <a:schemeClr val="tx2">
                    <a:lumMod val="10000"/>
                  </a:schemeClr>
                </a:solidFill>
                <a:latin typeface="Arial"/>
                <a:cs typeface="Arial"/>
              </a:rPr>
              <a:t> -VTA e N. </a:t>
            </a:r>
            <a:r>
              <a:rPr lang="it-IT" sz="1500" dirty="0" err="1">
                <a:solidFill>
                  <a:schemeClr val="tx2">
                    <a:lumMod val="10000"/>
                  </a:schemeClr>
                </a:solidFill>
                <a:latin typeface="Arial"/>
                <a:cs typeface="Arial"/>
              </a:rPr>
              <a:t>Acc</a:t>
            </a:r>
            <a:r>
              <a:rPr lang="it-IT" sz="1500" dirty="0">
                <a:solidFill>
                  <a:schemeClr val="tx2">
                    <a:lumMod val="10000"/>
                  </a:schemeClr>
                </a:solidFill>
                <a:latin typeface="Arial"/>
                <a:cs typeface="Arial"/>
              </a:rPr>
              <a:t>, VMPFC/OFC)</a:t>
            </a:r>
          </a:p>
          <a:p>
            <a:pPr marL="894066" lvl="1" algn="just">
              <a:lnSpc>
                <a:spcPct val="150000"/>
              </a:lnSpc>
              <a:buFontTx/>
              <a:buChar char="-"/>
            </a:pPr>
            <a:r>
              <a:rPr lang="it-IT" sz="1500" dirty="0">
                <a:solidFill>
                  <a:schemeClr val="tx2">
                    <a:lumMod val="10000"/>
                  </a:schemeClr>
                </a:solidFill>
                <a:latin typeface="Arial"/>
                <a:cs typeface="Arial"/>
              </a:rPr>
              <a:t> Maggiore risposta anticipatoria </a:t>
            </a:r>
          </a:p>
          <a:p>
            <a:pPr marL="894066" lvl="1" algn="just">
              <a:lnSpc>
                <a:spcPct val="150000"/>
              </a:lnSpc>
              <a:buFontTx/>
              <a:buChar char="-"/>
            </a:pPr>
            <a:r>
              <a:rPr lang="it-IT" sz="1500" dirty="0">
                <a:solidFill>
                  <a:schemeClr val="tx2">
                    <a:lumMod val="10000"/>
                  </a:schemeClr>
                </a:solidFill>
                <a:latin typeface="Arial"/>
                <a:cs typeface="Arial"/>
              </a:rPr>
              <a:t>Minore gratificazione dopo il consumo</a:t>
            </a:r>
          </a:p>
          <a:p>
            <a:pPr marL="894066" lvl="1" algn="just">
              <a:lnSpc>
                <a:spcPct val="150000"/>
              </a:lnSpc>
              <a:buFontTx/>
              <a:buChar char="-"/>
            </a:pPr>
            <a:r>
              <a:rPr lang="it-IT" sz="1500" dirty="0">
                <a:solidFill>
                  <a:schemeClr val="tx2">
                    <a:lumMod val="10000"/>
                  </a:schemeClr>
                </a:solidFill>
                <a:latin typeface="Arial"/>
                <a:cs typeface="Arial"/>
              </a:rPr>
              <a:t>Maggiore preferenza per gratificazioni immediate</a:t>
            </a:r>
          </a:p>
          <a:p>
            <a:pPr marL="325115" algn="just">
              <a:lnSpc>
                <a:spcPct val="150000"/>
              </a:lnSpc>
            </a:pPr>
            <a:endParaRPr lang="it-IT" sz="1500" b="1" dirty="0">
              <a:solidFill>
                <a:schemeClr val="tx2">
                  <a:lumMod val="10000"/>
                </a:schemeClr>
              </a:solidFill>
              <a:latin typeface="Arial"/>
              <a:cs typeface="Arial"/>
            </a:endParaRPr>
          </a:p>
          <a:p>
            <a:pPr marL="325115" algn="just">
              <a:lnSpc>
                <a:spcPct val="150000"/>
              </a:lnSpc>
            </a:pPr>
            <a:r>
              <a:rPr lang="it-IT" sz="1500" b="1" dirty="0">
                <a:solidFill>
                  <a:schemeClr val="tx2">
                    <a:lumMod val="10000"/>
                  </a:schemeClr>
                </a:solidFill>
                <a:latin typeface="Arial"/>
                <a:cs typeface="Arial"/>
              </a:rPr>
              <a:t>Deficit funzioni esecutive </a:t>
            </a:r>
          </a:p>
          <a:p>
            <a:pPr marL="325115" algn="just">
              <a:lnSpc>
                <a:spcPct val="150000"/>
              </a:lnSpc>
            </a:pPr>
            <a:r>
              <a:rPr lang="it-IT" sz="1500" dirty="0">
                <a:solidFill>
                  <a:schemeClr val="tx2">
                    <a:lumMod val="10000"/>
                  </a:schemeClr>
                </a:solidFill>
                <a:latin typeface="Arial"/>
                <a:cs typeface="Arial"/>
              </a:rPr>
              <a:t>(Corteccia Prefrontale laterale – LPFC)</a:t>
            </a:r>
          </a:p>
          <a:p>
            <a:pPr marL="894066" lvl="1" algn="just">
              <a:lnSpc>
                <a:spcPct val="150000"/>
              </a:lnSpc>
              <a:buFontTx/>
              <a:buChar char="-"/>
            </a:pPr>
            <a:r>
              <a:rPr lang="it-IT" sz="1500" dirty="0">
                <a:solidFill>
                  <a:schemeClr val="tx2">
                    <a:lumMod val="10000"/>
                  </a:schemeClr>
                </a:solidFill>
                <a:latin typeface="Arial"/>
                <a:cs typeface="Arial"/>
              </a:rPr>
              <a:t> capacità di controllo inibitorio</a:t>
            </a:r>
          </a:p>
          <a:p>
            <a:pPr marL="1179816" lvl="1" indent="-285750" algn="just">
              <a:lnSpc>
                <a:spcPct val="150000"/>
              </a:lnSpc>
              <a:buFontTx/>
              <a:buChar char="-"/>
            </a:pPr>
            <a:r>
              <a:rPr lang="it-IT" sz="1500" dirty="0">
                <a:solidFill>
                  <a:schemeClr val="tx2">
                    <a:lumMod val="10000"/>
                  </a:schemeClr>
                </a:solidFill>
                <a:latin typeface="Arial"/>
                <a:cs typeface="Arial"/>
              </a:rPr>
              <a:t>capacità decisionali</a:t>
            </a:r>
          </a:p>
          <a:p>
            <a:pPr marL="1179816" lvl="1" indent="-285750" algn="just">
              <a:lnSpc>
                <a:spcPct val="150000"/>
              </a:lnSpc>
              <a:buFontTx/>
              <a:buChar char="-"/>
            </a:pPr>
            <a:r>
              <a:rPr lang="it-IT" sz="1500" dirty="0">
                <a:solidFill>
                  <a:schemeClr val="tx2">
                    <a:lumMod val="10000"/>
                  </a:schemeClr>
                </a:solidFill>
                <a:latin typeface="Arial"/>
                <a:cs typeface="Arial"/>
              </a:rPr>
              <a:t>regolazione emotiva</a:t>
            </a:r>
            <a:endParaRPr lang="it-IT" sz="1500" b="1" dirty="0">
              <a:solidFill>
                <a:schemeClr val="tx2">
                  <a:lumMod val="10000"/>
                </a:schemeClr>
              </a:solidFill>
              <a:latin typeface="Arial"/>
              <a:cs typeface="Arial"/>
            </a:endParaRPr>
          </a:p>
          <a:p>
            <a:pPr marL="568951" lvl="1" algn="just">
              <a:lnSpc>
                <a:spcPct val="150000"/>
              </a:lnSpc>
            </a:pPr>
            <a:r>
              <a:rPr lang="it-IT" sz="1500" b="1" dirty="0">
                <a:solidFill>
                  <a:schemeClr val="tx2">
                    <a:lumMod val="10000"/>
                  </a:schemeClr>
                </a:solidFill>
                <a:latin typeface="Arial"/>
                <a:cs typeface="Arial"/>
              </a:rPr>
              <a:t>				</a:t>
            </a:r>
            <a:endParaRPr lang="it-IT" sz="1500" dirty="0">
              <a:solidFill>
                <a:schemeClr val="tx2">
                  <a:lumMod val="10000"/>
                </a:schemeClr>
              </a:solidFill>
              <a:latin typeface="Arial"/>
              <a:cs typeface="Arial"/>
            </a:endParaRPr>
          </a:p>
        </p:txBody>
      </p:sp>
      <p:sp>
        <p:nvSpPr>
          <p:cNvPr id="13" name="CasellaDiTesto 3">
            <a:extLst>
              <a:ext uri="{FF2B5EF4-FFF2-40B4-BE49-F238E27FC236}">
                <a16:creationId xmlns:a16="http://schemas.microsoft.com/office/drawing/2014/main" id="{F5ED1356-5EE4-7FF7-72CA-FA1ED89101D9}"/>
              </a:ext>
            </a:extLst>
          </p:cNvPr>
          <p:cNvSpPr txBox="1">
            <a:spLocks noChangeArrowheads="1"/>
          </p:cNvSpPr>
          <p:nvPr/>
        </p:nvSpPr>
        <p:spPr bwMode="auto">
          <a:xfrm>
            <a:off x="6656184" y="4873850"/>
            <a:ext cx="6962987"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just" eaLnBrk="0" fontAlgn="base" hangingPunct="0">
              <a:spcBef>
                <a:spcPct val="0"/>
              </a:spcBef>
              <a:spcAft>
                <a:spcPct val="0"/>
              </a:spcAft>
              <a:buFont typeface="Arial" charset="0"/>
              <a:buChar char="•"/>
              <a:defRPr sz="2400">
                <a:solidFill>
                  <a:schemeClr val="tx1"/>
                </a:solidFill>
                <a:latin typeface="Arial" charset="0"/>
                <a:ea typeface="ＭＳ Ｐゴシック" charset="0"/>
              </a:defRPr>
            </a:lvl6pPr>
            <a:lvl7pPr marL="2971800" indent="-228600" algn="just" eaLnBrk="0" fontAlgn="base" hangingPunct="0">
              <a:spcBef>
                <a:spcPct val="0"/>
              </a:spcBef>
              <a:spcAft>
                <a:spcPct val="0"/>
              </a:spcAft>
              <a:buFont typeface="Arial" charset="0"/>
              <a:buChar char="•"/>
              <a:defRPr sz="2400">
                <a:solidFill>
                  <a:schemeClr val="tx1"/>
                </a:solidFill>
                <a:latin typeface="Arial" charset="0"/>
                <a:ea typeface="ＭＳ Ｐゴシック" charset="0"/>
              </a:defRPr>
            </a:lvl7pPr>
            <a:lvl8pPr marL="3429000" indent="-228600" algn="just" eaLnBrk="0" fontAlgn="base" hangingPunct="0">
              <a:spcBef>
                <a:spcPct val="0"/>
              </a:spcBef>
              <a:spcAft>
                <a:spcPct val="0"/>
              </a:spcAft>
              <a:buFont typeface="Arial" charset="0"/>
              <a:buChar char="•"/>
              <a:defRPr sz="2400">
                <a:solidFill>
                  <a:schemeClr val="tx1"/>
                </a:solidFill>
                <a:latin typeface="Arial" charset="0"/>
                <a:ea typeface="ＭＳ Ｐゴシック" charset="0"/>
              </a:defRPr>
            </a:lvl8pPr>
            <a:lvl9pPr marL="3886200" indent="-228600" algn="just" eaLnBrk="0" fontAlgn="base" hangingPunct="0">
              <a:spcBef>
                <a:spcPct val="0"/>
              </a:spcBef>
              <a:spcAft>
                <a:spcPct val="0"/>
              </a:spcAft>
              <a:buFont typeface="Arial" charset="0"/>
              <a:buChar char="•"/>
              <a:defRPr sz="2400">
                <a:solidFill>
                  <a:schemeClr val="tx1"/>
                </a:solidFill>
                <a:latin typeface="Arial" charset="0"/>
                <a:ea typeface="ＭＳ Ｐゴシック" charset="0"/>
              </a:defRPr>
            </a:lvl9pPr>
          </a:lstStyle>
          <a:p>
            <a:pPr algn="ctr" eaLnBrk="1" hangingPunct="1">
              <a:buFontTx/>
              <a:buNone/>
            </a:pPr>
            <a:r>
              <a:rPr lang="it-IT" sz="1500" b="1" i="1" dirty="0" err="1">
                <a:solidFill>
                  <a:schemeClr val="tx2">
                    <a:lumMod val="10000"/>
                  </a:schemeClr>
                </a:solidFill>
              </a:rPr>
              <a:t>Glock</a:t>
            </a:r>
            <a:r>
              <a:rPr lang="it-IT" sz="1500" b="1" i="1" dirty="0">
                <a:solidFill>
                  <a:schemeClr val="tx2">
                    <a:lumMod val="10000"/>
                  </a:schemeClr>
                </a:solidFill>
              </a:rPr>
              <a:t> et al., 2015; Lowe et al., 2018</a:t>
            </a:r>
          </a:p>
        </p:txBody>
      </p:sp>
      <p:sp>
        <p:nvSpPr>
          <p:cNvPr id="14" name="CasellaDiTesto 3">
            <a:extLst>
              <a:ext uri="{FF2B5EF4-FFF2-40B4-BE49-F238E27FC236}">
                <a16:creationId xmlns:a16="http://schemas.microsoft.com/office/drawing/2014/main" id="{B35A216F-69FA-B3D7-E40B-A3E616F3827C}"/>
              </a:ext>
            </a:extLst>
          </p:cNvPr>
          <p:cNvSpPr txBox="1">
            <a:spLocks noChangeArrowheads="1"/>
          </p:cNvSpPr>
          <p:nvPr/>
        </p:nvSpPr>
        <p:spPr bwMode="auto">
          <a:xfrm>
            <a:off x="6253659" y="2865379"/>
            <a:ext cx="6962987"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just" eaLnBrk="0" fontAlgn="base" hangingPunct="0">
              <a:spcBef>
                <a:spcPct val="0"/>
              </a:spcBef>
              <a:spcAft>
                <a:spcPct val="0"/>
              </a:spcAft>
              <a:buFont typeface="Arial" charset="0"/>
              <a:buChar char="•"/>
              <a:defRPr sz="2400">
                <a:solidFill>
                  <a:schemeClr val="tx1"/>
                </a:solidFill>
                <a:latin typeface="Arial" charset="0"/>
                <a:ea typeface="ＭＳ Ｐゴシック" charset="0"/>
              </a:defRPr>
            </a:lvl6pPr>
            <a:lvl7pPr marL="2971800" indent="-228600" algn="just" eaLnBrk="0" fontAlgn="base" hangingPunct="0">
              <a:spcBef>
                <a:spcPct val="0"/>
              </a:spcBef>
              <a:spcAft>
                <a:spcPct val="0"/>
              </a:spcAft>
              <a:buFont typeface="Arial" charset="0"/>
              <a:buChar char="•"/>
              <a:defRPr sz="2400">
                <a:solidFill>
                  <a:schemeClr val="tx1"/>
                </a:solidFill>
                <a:latin typeface="Arial" charset="0"/>
                <a:ea typeface="ＭＳ Ｐゴシック" charset="0"/>
              </a:defRPr>
            </a:lvl7pPr>
            <a:lvl8pPr marL="3429000" indent="-228600" algn="just" eaLnBrk="0" fontAlgn="base" hangingPunct="0">
              <a:spcBef>
                <a:spcPct val="0"/>
              </a:spcBef>
              <a:spcAft>
                <a:spcPct val="0"/>
              </a:spcAft>
              <a:buFont typeface="Arial" charset="0"/>
              <a:buChar char="•"/>
              <a:defRPr sz="2400">
                <a:solidFill>
                  <a:schemeClr val="tx1"/>
                </a:solidFill>
                <a:latin typeface="Arial" charset="0"/>
                <a:ea typeface="ＭＳ Ｐゴシック" charset="0"/>
              </a:defRPr>
            </a:lvl8pPr>
            <a:lvl9pPr marL="3886200" indent="-228600" algn="just" eaLnBrk="0" fontAlgn="base" hangingPunct="0">
              <a:spcBef>
                <a:spcPct val="0"/>
              </a:spcBef>
              <a:spcAft>
                <a:spcPct val="0"/>
              </a:spcAft>
              <a:buFont typeface="Arial" charset="0"/>
              <a:buChar char="•"/>
              <a:defRPr sz="2400">
                <a:solidFill>
                  <a:schemeClr val="tx1"/>
                </a:solidFill>
                <a:latin typeface="Arial" charset="0"/>
                <a:ea typeface="ＭＳ Ｐゴシック" charset="0"/>
              </a:defRPr>
            </a:lvl9pPr>
          </a:lstStyle>
          <a:p>
            <a:pPr algn="ctr" eaLnBrk="1" hangingPunct="1">
              <a:buFontTx/>
              <a:buNone/>
            </a:pPr>
            <a:r>
              <a:rPr lang="it-IT" sz="1500" b="1" i="1" dirty="0" err="1">
                <a:solidFill>
                  <a:schemeClr val="tx2">
                    <a:lumMod val="10000"/>
                  </a:schemeClr>
                </a:solidFill>
              </a:rPr>
              <a:t>Wang</a:t>
            </a:r>
            <a:r>
              <a:rPr lang="it-IT" sz="1500" b="1" i="1" dirty="0">
                <a:solidFill>
                  <a:schemeClr val="tx2">
                    <a:lumMod val="10000"/>
                  </a:schemeClr>
                </a:solidFill>
              </a:rPr>
              <a:t> et al., 2001; </a:t>
            </a:r>
            <a:r>
              <a:rPr lang="it-IT" sz="1500" b="1" i="1" dirty="0" err="1">
                <a:solidFill>
                  <a:schemeClr val="tx2">
                    <a:lumMod val="10000"/>
                  </a:schemeClr>
                </a:solidFill>
              </a:rPr>
              <a:t>Volkow</a:t>
            </a:r>
            <a:r>
              <a:rPr lang="it-IT" sz="1500" b="1" i="1" dirty="0">
                <a:solidFill>
                  <a:schemeClr val="tx2">
                    <a:lumMod val="10000"/>
                  </a:schemeClr>
                </a:solidFill>
              </a:rPr>
              <a:t>  et al., 2010, 2015</a:t>
            </a:r>
          </a:p>
        </p:txBody>
      </p:sp>
    </p:spTree>
    <p:extLst>
      <p:ext uri="{BB962C8B-B14F-4D97-AF65-F5344CB8AC3E}">
        <p14:creationId xmlns:p14="http://schemas.microsoft.com/office/powerpoint/2010/main" val="2473429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asellaDiTesto 47">
            <a:extLst>
              <a:ext uri="{FF2B5EF4-FFF2-40B4-BE49-F238E27FC236}">
                <a16:creationId xmlns:a16="http://schemas.microsoft.com/office/drawing/2014/main" id="{44BC0BCF-4792-D00A-9A80-F1E8D13D57DB}"/>
              </a:ext>
            </a:extLst>
          </p:cNvPr>
          <p:cNvSpPr txBox="1"/>
          <p:nvPr/>
        </p:nvSpPr>
        <p:spPr>
          <a:xfrm>
            <a:off x="1375829" y="760422"/>
            <a:ext cx="9144000" cy="5940088"/>
          </a:xfrm>
          <a:prstGeom prst="rect">
            <a:avLst/>
          </a:prstGeom>
          <a:noFill/>
        </p:spPr>
        <p:txBody>
          <a:bodyPr wrap="square" rtlCol="0">
            <a:spAutoFit/>
          </a:bodyPr>
          <a:lstStyle/>
          <a:p>
            <a:pPr lvl="1" algn="ctr"/>
            <a:endParaRPr lang="en-GB" sz="2600" b="1" dirty="0"/>
          </a:p>
          <a:p>
            <a:pPr lvl="1" algn="ctr"/>
            <a:endParaRPr lang="en-GB" b="1" dirty="0"/>
          </a:p>
          <a:p>
            <a:pPr lvl="1" algn="ctr"/>
            <a:r>
              <a:rPr lang="en-GB" b="1" dirty="0"/>
              <a:t>Energy imbalance </a:t>
            </a:r>
          </a:p>
          <a:p>
            <a:pPr lvl="1" algn="ctr"/>
            <a:r>
              <a:rPr lang="en-GB" sz="1600" i="1" dirty="0"/>
              <a:t>(Hunger)</a:t>
            </a:r>
          </a:p>
          <a:p>
            <a:pPr lvl="1" algn="ctr"/>
            <a:endParaRPr lang="en-GB" sz="2600" b="1" dirty="0"/>
          </a:p>
          <a:p>
            <a:pPr lvl="1" algn="ctr"/>
            <a:endParaRPr lang="en-GB" sz="2000" b="1" dirty="0"/>
          </a:p>
          <a:p>
            <a:pPr lvl="1" algn="ctr"/>
            <a:endParaRPr lang="en-GB" sz="2000" b="1" dirty="0"/>
          </a:p>
          <a:p>
            <a:pPr lvl="1" algn="ctr"/>
            <a:r>
              <a:rPr lang="en-GB" sz="2000" b="1" dirty="0"/>
              <a:t>S-R association</a:t>
            </a:r>
          </a:p>
          <a:p>
            <a:pPr lvl="1" algn="ctr"/>
            <a:r>
              <a:rPr lang="en-GB" sz="1600" i="1" dirty="0"/>
              <a:t>(Motivation/reward)</a:t>
            </a:r>
          </a:p>
          <a:p>
            <a:pPr lvl="1" algn="ctr"/>
            <a:endParaRPr lang="en-GB" sz="3000" b="1" dirty="0">
              <a:sym typeface="Wingdings"/>
            </a:endParaRPr>
          </a:p>
          <a:p>
            <a:pPr lvl="1" algn="ctr"/>
            <a:endParaRPr lang="en-GB" sz="2700" b="1" dirty="0">
              <a:sym typeface="Wingdings"/>
            </a:endParaRPr>
          </a:p>
          <a:p>
            <a:pPr lvl="1" algn="ctr"/>
            <a:r>
              <a:rPr lang="en-GB" sz="2000" b="1" dirty="0">
                <a:sym typeface="Wingdings"/>
              </a:rPr>
              <a:t>Executive functions</a:t>
            </a:r>
          </a:p>
          <a:p>
            <a:pPr lvl="1" algn="ctr"/>
            <a:r>
              <a:rPr lang="en-GB" sz="1600" i="1" dirty="0">
                <a:sym typeface="Wingdings"/>
              </a:rPr>
              <a:t>(goal directed behaviours)</a:t>
            </a:r>
            <a:endParaRPr lang="en-GB" sz="1600" i="1" dirty="0"/>
          </a:p>
          <a:p>
            <a:pPr marL="742950" lvl="1" indent="-285750">
              <a:buFont typeface="Arial"/>
              <a:buChar char="•"/>
            </a:pPr>
            <a:endParaRPr lang="en-GB" sz="2600" dirty="0"/>
          </a:p>
          <a:p>
            <a:pPr lvl="1" algn="ctr"/>
            <a:endParaRPr lang="en-GB" sz="2600" b="1" dirty="0"/>
          </a:p>
          <a:p>
            <a:pPr lvl="1" algn="ctr"/>
            <a:endParaRPr lang="en-GB" sz="2600" b="1" dirty="0"/>
          </a:p>
          <a:p>
            <a:pPr lvl="1"/>
            <a:endParaRPr lang="en-GB" sz="2600" dirty="0"/>
          </a:p>
        </p:txBody>
      </p:sp>
      <p:sp>
        <p:nvSpPr>
          <p:cNvPr id="50" name="Freccia giù 49">
            <a:extLst>
              <a:ext uri="{FF2B5EF4-FFF2-40B4-BE49-F238E27FC236}">
                <a16:creationId xmlns:a16="http://schemas.microsoft.com/office/drawing/2014/main" id="{DBC0DEA7-6040-E869-71F0-BC80D913273E}"/>
              </a:ext>
            </a:extLst>
          </p:cNvPr>
          <p:cNvSpPr/>
          <p:nvPr/>
        </p:nvSpPr>
        <p:spPr>
          <a:xfrm>
            <a:off x="5637949" y="2054996"/>
            <a:ext cx="258062" cy="904113"/>
          </a:xfrm>
          <a:prstGeom prst="down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2" name="Freccia giù 51">
            <a:extLst>
              <a:ext uri="{FF2B5EF4-FFF2-40B4-BE49-F238E27FC236}">
                <a16:creationId xmlns:a16="http://schemas.microsoft.com/office/drawing/2014/main" id="{4FD7B8BF-CDD8-E5AA-03D9-D7C881738F6A}"/>
              </a:ext>
            </a:extLst>
          </p:cNvPr>
          <p:cNvSpPr/>
          <p:nvPr/>
        </p:nvSpPr>
        <p:spPr>
          <a:xfrm rot="10800000">
            <a:off x="6444397" y="2069431"/>
            <a:ext cx="151824" cy="882976"/>
          </a:xfrm>
          <a:prstGeom prst="downArrow">
            <a:avLst/>
          </a:prstGeom>
          <a:solidFill>
            <a:schemeClr val="bg1">
              <a:lumMod val="75000"/>
            </a:schemeClr>
          </a:solidFill>
          <a:ln>
            <a:solidFill>
              <a:srgbClr val="000000"/>
            </a:solidFill>
          </a:ln>
          <a:effectLst>
            <a:outerShdw blurRad="40000" dist="23000" dir="162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Rettangolo 54">
            <a:extLst>
              <a:ext uri="{FF2B5EF4-FFF2-40B4-BE49-F238E27FC236}">
                <a16:creationId xmlns:a16="http://schemas.microsoft.com/office/drawing/2014/main" id="{079CE837-CAB7-6EC4-4D76-1858BB2E72B3}"/>
              </a:ext>
            </a:extLst>
          </p:cNvPr>
          <p:cNvSpPr/>
          <p:nvPr/>
        </p:nvSpPr>
        <p:spPr>
          <a:xfrm>
            <a:off x="5234595" y="1456271"/>
            <a:ext cx="1813854" cy="574675"/>
          </a:xfrm>
          <a:prstGeom prst="rect">
            <a:avLst/>
          </a:prstGeom>
          <a:noFill/>
          <a:ln w="635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7" name="Rettangolo 56">
            <a:extLst>
              <a:ext uri="{FF2B5EF4-FFF2-40B4-BE49-F238E27FC236}">
                <a16:creationId xmlns:a16="http://schemas.microsoft.com/office/drawing/2014/main" id="{D83A4B16-D1DF-3FEF-3FB8-349698DCE82F}"/>
              </a:ext>
            </a:extLst>
          </p:cNvPr>
          <p:cNvSpPr/>
          <p:nvPr/>
        </p:nvSpPr>
        <p:spPr>
          <a:xfrm>
            <a:off x="5147728" y="3007977"/>
            <a:ext cx="2095500" cy="610475"/>
          </a:xfrm>
          <a:prstGeom prst="rect">
            <a:avLst/>
          </a:prstGeom>
          <a:noFill/>
          <a:ln w="508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0" name="Rettangolo 59">
            <a:extLst>
              <a:ext uri="{FF2B5EF4-FFF2-40B4-BE49-F238E27FC236}">
                <a16:creationId xmlns:a16="http://schemas.microsoft.com/office/drawing/2014/main" id="{1361B753-5F63-4F46-833C-3845D114DBD3}"/>
              </a:ext>
            </a:extLst>
          </p:cNvPr>
          <p:cNvSpPr/>
          <p:nvPr/>
        </p:nvSpPr>
        <p:spPr>
          <a:xfrm>
            <a:off x="4957228" y="4362462"/>
            <a:ext cx="2476500" cy="692150"/>
          </a:xfrm>
          <a:prstGeom prst="rect">
            <a:avLst/>
          </a:prstGeom>
          <a:noFill/>
          <a:ln w="508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64" name="Gruppo 63">
            <a:extLst>
              <a:ext uri="{FF2B5EF4-FFF2-40B4-BE49-F238E27FC236}">
                <a16:creationId xmlns:a16="http://schemas.microsoft.com/office/drawing/2014/main" id="{961EB608-B0BF-E3FE-1F4C-D0DCEACD5EDC}"/>
              </a:ext>
            </a:extLst>
          </p:cNvPr>
          <p:cNvGrpSpPr/>
          <p:nvPr/>
        </p:nvGrpSpPr>
        <p:grpSpPr>
          <a:xfrm>
            <a:off x="7030630" y="1761072"/>
            <a:ext cx="2201118" cy="2367787"/>
            <a:chOff x="6302501" y="1816100"/>
            <a:chExt cx="2201118" cy="2018844"/>
          </a:xfrm>
        </p:grpSpPr>
        <p:cxnSp>
          <p:nvCxnSpPr>
            <p:cNvPr id="65" name="Connettore 1 64">
              <a:extLst>
                <a:ext uri="{FF2B5EF4-FFF2-40B4-BE49-F238E27FC236}">
                  <a16:creationId xmlns:a16="http://schemas.microsoft.com/office/drawing/2014/main" id="{487C2284-0C33-3663-CDF9-A6D67D00FF1F}"/>
                </a:ext>
              </a:extLst>
            </p:cNvPr>
            <p:cNvCxnSpPr>
              <a:cxnSpLocks/>
            </p:cNvCxnSpPr>
            <p:nvPr/>
          </p:nvCxnSpPr>
          <p:spPr>
            <a:xfrm flipV="1">
              <a:off x="7886177" y="1816100"/>
              <a:ext cx="523" cy="1050205"/>
            </a:xfrm>
            <a:prstGeom prst="line">
              <a:avLst/>
            </a:prstGeom>
            <a:ln w="76200"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6" name="Connettore 2 65">
              <a:extLst>
                <a:ext uri="{FF2B5EF4-FFF2-40B4-BE49-F238E27FC236}">
                  <a16:creationId xmlns:a16="http://schemas.microsoft.com/office/drawing/2014/main" id="{3EA79B8F-6BD1-0785-EC40-1E3393E3DA30}"/>
                </a:ext>
              </a:extLst>
            </p:cNvPr>
            <p:cNvCxnSpPr>
              <a:cxnSpLocks/>
            </p:cNvCxnSpPr>
            <p:nvPr/>
          </p:nvCxnSpPr>
          <p:spPr>
            <a:xfrm flipH="1">
              <a:off x="6302501" y="1816100"/>
              <a:ext cx="1622299" cy="0"/>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Connettore 2 66">
              <a:extLst>
                <a:ext uri="{FF2B5EF4-FFF2-40B4-BE49-F238E27FC236}">
                  <a16:creationId xmlns:a16="http://schemas.microsoft.com/office/drawing/2014/main" id="{F4DD5223-BEDD-83F1-2CF5-8E2F0896895E}"/>
                </a:ext>
              </a:extLst>
            </p:cNvPr>
            <p:cNvCxnSpPr/>
            <p:nvPr/>
          </p:nvCxnSpPr>
          <p:spPr>
            <a:xfrm flipH="1" flipV="1">
              <a:off x="6519333" y="3143760"/>
              <a:ext cx="723900" cy="13687"/>
            </a:xfrm>
            <a:prstGeom prst="straightConnector1">
              <a:avLst/>
            </a:prstGeom>
            <a:ln w="76200" cmpd="sng">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68" name="Rettangolo 67">
              <a:extLst>
                <a:ext uri="{FF2B5EF4-FFF2-40B4-BE49-F238E27FC236}">
                  <a16:creationId xmlns:a16="http://schemas.microsoft.com/office/drawing/2014/main" id="{61D0D87A-E8DA-1B2C-30DB-ABE98A3982BA}"/>
                </a:ext>
              </a:extLst>
            </p:cNvPr>
            <p:cNvSpPr/>
            <p:nvPr/>
          </p:nvSpPr>
          <p:spPr>
            <a:xfrm>
              <a:off x="7259368" y="2916477"/>
              <a:ext cx="1244251" cy="918467"/>
            </a:xfrm>
            <a:prstGeom prst="rect">
              <a:avLst/>
            </a:prstGeom>
            <a:ln w="38100" cmpd="sng">
              <a:solidFill>
                <a:schemeClr val="tx1"/>
              </a:solidFill>
            </a:ln>
          </p:spPr>
          <p:txBody>
            <a:bodyPr wrap="none">
              <a:spAutoFit/>
            </a:bodyPr>
            <a:lstStyle/>
            <a:p>
              <a:pPr algn="ctr"/>
              <a:endParaRPr lang="en-GB" sz="1600" b="1" i="1" dirty="0"/>
            </a:p>
            <a:p>
              <a:pPr algn="ctr"/>
              <a:r>
                <a:rPr lang="en-GB" sz="1600" b="1" i="1" dirty="0"/>
                <a:t>External cue</a:t>
              </a:r>
            </a:p>
            <a:p>
              <a:pPr algn="ctr"/>
              <a:r>
                <a:rPr lang="en-GB" sz="1600" b="1" i="1" dirty="0"/>
                <a:t>(Lunch time)</a:t>
              </a:r>
            </a:p>
            <a:p>
              <a:pPr algn="ctr"/>
              <a:endParaRPr lang="en-GB" sz="1600" b="1" dirty="0"/>
            </a:p>
          </p:txBody>
        </p:sp>
      </p:grpSp>
      <p:grpSp>
        <p:nvGrpSpPr>
          <p:cNvPr id="69" name="Gruppo 68">
            <a:extLst>
              <a:ext uri="{FF2B5EF4-FFF2-40B4-BE49-F238E27FC236}">
                <a16:creationId xmlns:a16="http://schemas.microsoft.com/office/drawing/2014/main" id="{489656AD-1EC0-75A8-5724-63E0299245D7}"/>
              </a:ext>
            </a:extLst>
          </p:cNvPr>
          <p:cNvGrpSpPr/>
          <p:nvPr/>
        </p:nvGrpSpPr>
        <p:grpSpPr>
          <a:xfrm>
            <a:off x="3199859" y="1778005"/>
            <a:ext cx="2034736" cy="2170149"/>
            <a:chOff x="2157387" y="1806357"/>
            <a:chExt cx="2359957" cy="2006536"/>
          </a:xfrm>
        </p:grpSpPr>
        <p:sp>
          <p:nvSpPr>
            <p:cNvPr id="70" name="Rettangolo 69">
              <a:extLst>
                <a:ext uri="{FF2B5EF4-FFF2-40B4-BE49-F238E27FC236}">
                  <a16:creationId xmlns:a16="http://schemas.microsoft.com/office/drawing/2014/main" id="{65EF6FBB-00CB-2A03-6785-C8EB318E654A}"/>
                </a:ext>
              </a:extLst>
            </p:cNvPr>
            <p:cNvSpPr/>
            <p:nvPr/>
          </p:nvSpPr>
          <p:spPr>
            <a:xfrm>
              <a:off x="2157387" y="2816889"/>
              <a:ext cx="1423748" cy="996004"/>
            </a:xfrm>
            <a:prstGeom prst="rect">
              <a:avLst/>
            </a:prstGeom>
            <a:ln w="38100" cmpd="sng">
              <a:solidFill>
                <a:schemeClr val="tx1"/>
              </a:solidFill>
            </a:ln>
          </p:spPr>
          <p:txBody>
            <a:bodyPr wrap="square">
              <a:spAutoFit/>
            </a:bodyPr>
            <a:lstStyle/>
            <a:p>
              <a:pPr algn="ctr"/>
              <a:endParaRPr lang="en-GB" sz="1600" b="1" i="1" dirty="0"/>
            </a:p>
            <a:p>
              <a:pPr algn="ctr"/>
              <a:r>
                <a:rPr lang="en-GB" sz="1600" b="1" i="1" dirty="0"/>
                <a:t>Internal cue</a:t>
              </a:r>
            </a:p>
            <a:p>
              <a:pPr algn="ctr"/>
              <a:r>
                <a:rPr lang="en-GB" sz="1600" b="1" i="1" dirty="0"/>
                <a:t>(hunger)</a:t>
              </a:r>
            </a:p>
            <a:p>
              <a:pPr algn="ctr"/>
              <a:endParaRPr lang="en-GB" sz="1600" b="1" dirty="0"/>
            </a:p>
          </p:txBody>
        </p:sp>
        <p:cxnSp>
          <p:nvCxnSpPr>
            <p:cNvPr id="71" name="Connettore 2 70">
              <a:extLst>
                <a:ext uri="{FF2B5EF4-FFF2-40B4-BE49-F238E27FC236}">
                  <a16:creationId xmlns:a16="http://schemas.microsoft.com/office/drawing/2014/main" id="{04F4DD78-7C35-9FCA-33CA-D146DB587267}"/>
                </a:ext>
              </a:extLst>
            </p:cNvPr>
            <p:cNvCxnSpPr/>
            <p:nvPr/>
          </p:nvCxnSpPr>
          <p:spPr>
            <a:xfrm flipH="1" flipV="1">
              <a:off x="3588105" y="3205380"/>
              <a:ext cx="813173" cy="4762"/>
            </a:xfrm>
            <a:prstGeom prst="straightConnector1">
              <a:avLst/>
            </a:prstGeom>
            <a:ln w="76200" cmpd="sng">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nvGrpSpPr>
            <p:cNvPr id="72" name="Gruppo 71">
              <a:extLst>
                <a:ext uri="{FF2B5EF4-FFF2-40B4-BE49-F238E27FC236}">
                  <a16:creationId xmlns:a16="http://schemas.microsoft.com/office/drawing/2014/main" id="{37F666EC-CB16-0112-CD58-75EDB2B166E3}"/>
                </a:ext>
              </a:extLst>
            </p:cNvPr>
            <p:cNvGrpSpPr/>
            <p:nvPr/>
          </p:nvGrpSpPr>
          <p:grpSpPr>
            <a:xfrm flipH="1">
              <a:off x="2776258" y="1806357"/>
              <a:ext cx="1741086" cy="1039189"/>
              <a:chOff x="2310916" y="1956171"/>
              <a:chExt cx="1715770" cy="867497"/>
            </a:xfrm>
          </p:grpSpPr>
          <p:cxnSp>
            <p:nvCxnSpPr>
              <p:cNvPr id="73" name="Connettore 1 72">
                <a:extLst>
                  <a:ext uri="{FF2B5EF4-FFF2-40B4-BE49-F238E27FC236}">
                    <a16:creationId xmlns:a16="http://schemas.microsoft.com/office/drawing/2014/main" id="{4CB261F0-9973-E4C4-2BF2-E17C3A01D80F}"/>
                  </a:ext>
                </a:extLst>
              </p:cNvPr>
              <p:cNvCxnSpPr>
                <a:cxnSpLocks/>
              </p:cNvCxnSpPr>
              <p:nvPr/>
            </p:nvCxnSpPr>
            <p:spPr>
              <a:xfrm flipH="1" flipV="1">
                <a:off x="3981655" y="1956171"/>
                <a:ext cx="0" cy="867497"/>
              </a:xfrm>
              <a:prstGeom prst="line">
                <a:avLst/>
              </a:prstGeom>
              <a:ln w="76200"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74" name="Connettore 2 73">
                <a:extLst>
                  <a:ext uri="{FF2B5EF4-FFF2-40B4-BE49-F238E27FC236}">
                    <a16:creationId xmlns:a16="http://schemas.microsoft.com/office/drawing/2014/main" id="{1B316F9A-0E23-E186-687E-B6CB9EAB16CE}"/>
                  </a:ext>
                </a:extLst>
              </p:cNvPr>
              <p:cNvCxnSpPr>
                <a:cxnSpLocks/>
              </p:cNvCxnSpPr>
              <p:nvPr/>
            </p:nvCxnSpPr>
            <p:spPr>
              <a:xfrm flipH="1">
                <a:off x="2310916" y="1971450"/>
                <a:ext cx="1715770" cy="0"/>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sp>
        <p:nvSpPr>
          <p:cNvPr id="80" name="Freccia giù 79">
            <a:extLst>
              <a:ext uri="{FF2B5EF4-FFF2-40B4-BE49-F238E27FC236}">
                <a16:creationId xmlns:a16="http://schemas.microsoft.com/office/drawing/2014/main" id="{4A848EC5-D5A0-D34D-4F62-1BDC6E29EBB2}"/>
              </a:ext>
            </a:extLst>
          </p:cNvPr>
          <p:cNvSpPr/>
          <p:nvPr/>
        </p:nvSpPr>
        <p:spPr>
          <a:xfrm>
            <a:off x="5686716" y="3678498"/>
            <a:ext cx="125364" cy="635279"/>
          </a:xfrm>
          <a:prstGeom prst="downArrow">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5" name="Freccia giù 84">
            <a:extLst>
              <a:ext uri="{FF2B5EF4-FFF2-40B4-BE49-F238E27FC236}">
                <a16:creationId xmlns:a16="http://schemas.microsoft.com/office/drawing/2014/main" id="{15D05EF8-AC26-D766-296E-9E3A0E0601C4}"/>
              </a:ext>
            </a:extLst>
          </p:cNvPr>
          <p:cNvSpPr/>
          <p:nvPr/>
        </p:nvSpPr>
        <p:spPr>
          <a:xfrm rot="10800000">
            <a:off x="6442366" y="3661980"/>
            <a:ext cx="257050" cy="617930"/>
          </a:xfrm>
          <a:prstGeom prst="downArrow">
            <a:avLst/>
          </a:prstGeom>
          <a:solidFill>
            <a:schemeClr val="tx1"/>
          </a:solidFill>
          <a:ln>
            <a:solidFill>
              <a:srgbClr val="000000"/>
            </a:solidFill>
          </a:ln>
          <a:effectLst>
            <a:outerShdw blurRad="40000" dist="23000" dir="162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9" name="Rettangolo 88">
            <a:extLst>
              <a:ext uri="{FF2B5EF4-FFF2-40B4-BE49-F238E27FC236}">
                <a16:creationId xmlns:a16="http://schemas.microsoft.com/office/drawing/2014/main" id="{F05F6302-6D94-34A7-4F21-E414615D556D}"/>
              </a:ext>
            </a:extLst>
          </p:cNvPr>
          <p:cNvSpPr/>
          <p:nvPr/>
        </p:nvSpPr>
        <p:spPr>
          <a:xfrm>
            <a:off x="4737252" y="2740519"/>
            <a:ext cx="2954153" cy="2456384"/>
          </a:xfrm>
          <a:prstGeom prst="rect">
            <a:avLst/>
          </a:prstGeom>
          <a:noFill/>
          <a:ln w="50800" cmpd="sng">
            <a:solidFill>
              <a:srgbClr val="008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0" name="Rettangolo 89">
            <a:extLst>
              <a:ext uri="{FF2B5EF4-FFF2-40B4-BE49-F238E27FC236}">
                <a16:creationId xmlns:a16="http://schemas.microsoft.com/office/drawing/2014/main" id="{04A2287F-6F80-C891-346C-FAFCE8EC8FF8}"/>
              </a:ext>
            </a:extLst>
          </p:cNvPr>
          <p:cNvSpPr/>
          <p:nvPr/>
        </p:nvSpPr>
        <p:spPr>
          <a:xfrm>
            <a:off x="5234596" y="5161822"/>
            <a:ext cx="1796034" cy="353943"/>
          </a:xfrm>
          <a:prstGeom prst="rect">
            <a:avLst/>
          </a:prstGeom>
          <a:ln w="38100" cmpd="sng">
            <a:noFill/>
            <a:prstDash val="dash"/>
          </a:ln>
        </p:spPr>
        <p:txBody>
          <a:bodyPr wrap="square">
            <a:spAutoFit/>
          </a:bodyPr>
          <a:lstStyle/>
          <a:p>
            <a:pPr algn="ctr"/>
            <a:r>
              <a:rPr lang="en-GB" sz="1700" b="1" i="1" dirty="0"/>
              <a:t>Hedonic system</a:t>
            </a:r>
            <a:endParaRPr lang="en-GB" sz="1700" b="1" dirty="0"/>
          </a:p>
        </p:txBody>
      </p:sp>
      <p:sp>
        <p:nvSpPr>
          <p:cNvPr id="91" name="Rettangolo 90">
            <a:extLst>
              <a:ext uri="{FF2B5EF4-FFF2-40B4-BE49-F238E27FC236}">
                <a16:creationId xmlns:a16="http://schemas.microsoft.com/office/drawing/2014/main" id="{80D3F02D-702D-DF8C-D87B-56E6960472BD}"/>
              </a:ext>
            </a:extLst>
          </p:cNvPr>
          <p:cNvSpPr/>
          <p:nvPr/>
        </p:nvSpPr>
        <p:spPr>
          <a:xfrm>
            <a:off x="5083737" y="1079221"/>
            <a:ext cx="2108692" cy="338554"/>
          </a:xfrm>
          <a:prstGeom prst="rect">
            <a:avLst/>
          </a:prstGeom>
          <a:ln w="38100" cmpd="sng">
            <a:noFill/>
            <a:prstDash val="dash"/>
          </a:ln>
        </p:spPr>
        <p:txBody>
          <a:bodyPr wrap="square">
            <a:spAutoFit/>
          </a:bodyPr>
          <a:lstStyle/>
          <a:p>
            <a:pPr algn="ctr"/>
            <a:r>
              <a:rPr lang="en-GB" sz="1600" b="1" i="1" dirty="0"/>
              <a:t>Homeostatic system</a:t>
            </a:r>
            <a:endParaRPr lang="en-GB" sz="1600" b="1" dirty="0"/>
          </a:p>
        </p:txBody>
      </p:sp>
      <p:cxnSp>
        <p:nvCxnSpPr>
          <p:cNvPr id="95" name="Connettore 1 94">
            <a:extLst>
              <a:ext uri="{FF2B5EF4-FFF2-40B4-BE49-F238E27FC236}">
                <a16:creationId xmlns:a16="http://schemas.microsoft.com/office/drawing/2014/main" id="{818C82BB-E815-2795-D80B-4169269E293A}"/>
              </a:ext>
            </a:extLst>
          </p:cNvPr>
          <p:cNvCxnSpPr>
            <a:cxnSpLocks/>
          </p:cNvCxnSpPr>
          <p:nvPr/>
        </p:nvCxnSpPr>
        <p:spPr>
          <a:xfrm>
            <a:off x="3878683" y="3961951"/>
            <a:ext cx="0" cy="810716"/>
          </a:xfrm>
          <a:prstGeom prst="line">
            <a:avLst/>
          </a:prstGeom>
          <a:ln w="76200"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96" name="Connettore 2 95">
            <a:extLst>
              <a:ext uri="{FF2B5EF4-FFF2-40B4-BE49-F238E27FC236}">
                <a16:creationId xmlns:a16="http://schemas.microsoft.com/office/drawing/2014/main" id="{1A580C0D-C3CD-19D7-3FDE-911CAD55E7D2}"/>
              </a:ext>
            </a:extLst>
          </p:cNvPr>
          <p:cNvCxnSpPr>
            <a:cxnSpLocks/>
          </p:cNvCxnSpPr>
          <p:nvPr/>
        </p:nvCxnSpPr>
        <p:spPr>
          <a:xfrm flipV="1">
            <a:off x="3844817" y="4788641"/>
            <a:ext cx="1129342" cy="24126"/>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9" name="Connettore 1 98">
            <a:extLst>
              <a:ext uri="{FF2B5EF4-FFF2-40B4-BE49-F238E27FC236}">
                <a16:creationId xmlns:a16="http://schemas.microsoft.com/office/drawing/2014/main" id="{7C2B1C32-FBC7-9A07-9DBA-91590FF81DB8}"/>
              </a:ext>
            </a:extLst>
          </p:cNvPr>
          <p:cNvCxnSpPr>
            <a:cxnSpLocks/>
          </p:cNvCxnSpPr>
          <p:nvPr/>
        </p:nvCxnSpPr>
        <p:spPr>
          <a:xfrm>
            <a:off x="8601462" y="4124914"/>
            <a:ext cx="0" cy="687853"/>
          </a:xfrm>
          <a:prstGeom prst="line">
            <a:avLst/>
          </a:prstGeom>
          <a:ln w="76200"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00" name="Connettore 2 99">
            <a:extLst>
              <a:ext uri="{FF2B5EF4-FFF2-40B4-BE49-F238E27FC236}">
                <a16:creationId xmlns:a16="http://schemas.microsoft.com/office/drawing/2014/main" id="{E40C3DE2-2B09-DD12-D9F2-6F9B045E5DC8}"/>
              </a:ext>
            </a:extLst>
          </p:cNvPr>
          <p:cNvCxnSpPr>
            <a:cxnSpLocks/>
          </p:cNvCxnSpPr>
          <p:nvPr/>
        </p:nvCxnSpPr>
        <p:spPr>
          <a:xfrm flipH="1">
            <a:off x="7480513" y="4812767"/>
            <a:ext cx="1150580" cy="0"/>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5E8D916B-6960-C0BC-4E73-8E45F4E112C5}"/>
              </a:ext>
            </a:extLst>
          </p:cNvPr>
          <p:cNvSpPr txBox="1">
            <a:spLocks/>
          </p:cNvSpPr>
          <p:nvPr/>
        </p:nvSpPr>
        <p:spPr>
          <a:xfrm>
            <a:off x="1" y="0"/>
            <a:ext cx="12192000" cy="355205"/>
          </a:xfrm>
          <a:prstGeom prst="rect">
            <a:avLst/>
          </a:prstGeom>
          <a:solidFill>
            <a:srgbClr val="0F377F"/>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en-US" sz="1600" b="1" dirty="0">
                <a:solidFill>
                  <a:srgbClr val="2AAFE5"/>
                </a:solidFill>
                <a:effectLst>
                  <a:outerShdw blurRad="50800" dist="50800" dir="13560000" sx="0" sy="0" algn="ctr">
                    <a:srgbClr val="000000">
                      <a:alpha val="43130"/>
                    </a:srgbClr>
                  </a:outerShdw>
                </a:effectLst>
                <a:latin typeface="+mn-lt"/>
              </a:rPr>
              <a:t>What have I learned form bariatric patients about their mind and behaviors?</a:t>
            </a:r>
            <a:endParaRPr lang="en-US" altLang="en-US" sz="800" dirty="0">
              <a:solidFill>
                <a:srgbClr val="2AAFE5"/>
              </a:solidFill>
              <a:latin typeface="+mn-lt"/>
              <a:cs typeface="Times New Roman" panose="02020603050405020304" pitchFamily="18" charset="0"/>
            </a:endParaRPr>
          </a:p>
        </p:txBody>
      </p:sp>
      <p:sp>
        <p:nvSpPr>
          <p:cNvPr id="3" name="Title 1">
            <a:extLst>
              <a:ext uri="{FF2B5EF4-FFF2-40B4-BE49-F238E27FC236}">
                <a16:creationId xmlns:a16="http://schemas.microsoft.com/office/drawing/2014/main" id="{3ABDEBD6-1011-787A-39BA-D23A20963DC3}"/>
              </a:ext>
            </a:extLst>
          </p:cNvPr>
          <p:cNvSpPr txBox="1">
            <a:spLocks/>
          </p:cNvSpPr>
          <p:nvPr/>
        </p:nvSpPr>
        <p:spPr>
          <a:xfrm>
            <a:off x="0" y="379460"/>
            <a:ext cx="12192000" cy="242880"/>
          </a:xfrm>
          <a:prstGeom prst="rect">
            <a:avLst/>
          </a:prstGeom>
          <a:solidFill>
            <a:srgbClr val="2AAFE5"/>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en-US" sz="1100" b="1" dirty="0">
                <a:solidFill>
                  <a:srgbClr val="0F377F"/>
                </a:solidFill>
              </a:rPr>
              <a:t>Sami Schiff</a:t>
            </a:r>
            <a:endParaRPr lang="en-US" altLang="en-US" sz="1050" b="1" dirty="0">
              <a:solidFill>
                <a:srgbClr val="0F377F"/>
              </a:solidFill>
              <a:latin typeface="Times New Roman" panose="02020603050405020304" pitchFamily="18" charset="0"/>
              <a:cs typeface="Times New Roman" panose="02020603050405020304" pitchFamily="18" charset="0"/>
            </a:endParaRPr>
          </a:p>
        </p:txBody>
      </p:sp>
      <p:pic>
        <p:nvPicPr>
          <p:cNvPr id="4" name="Immagine 3">
            <a:extLst>
              <a:ext uri="{FF2B5EF4-FFF2-40B4-BE49-F238E27FC236}">
                <a16:creationId xmlns:a16="http://schemas.microsoft.com/office/drawing/2014/main" id="{293A60F9-2605-628C-E11C-E071D33514B0}"/>
              </a:ext>
            </a:extLst>
          </p:cNvPr>
          <p:cNvPicPr>
            <a:picLocks noChangeAspect="1"/>
          </p:cNvPicPr>
          <p:nvPr/>
        </p:nvPicPr>
        <p:blipFill rotWithShape="1">
          <a:blip r:embed="rId3"/>
          <a:srcRect l="5983" t="3306" r="10336" b="75443"/>
          <a:stretch/>
        </p:blipFill>
        <p:spPr>
          <a:xfrm>
            <a:off x="978664" y="4652437"/>
            <a:ext cx="1243405" cy="1295400"/>
          </a:xfrm>
          <a:prstGeom prst="rect">
            <a:avLst/>
          </a:prstGeom>
          <a:ln w="38100" cmpd="sng">
            <a:solidFill>
              <a:srgbClr val="008000"/>
            </a:solidFill>
          </a:ln>
        </p:spPr>
      </p:pic>
      <p:pic>
        <p:nvPicPr>
          <p:cNvPr id="6" name="Immagine 5">
            <a:extLst>
              <a:ext uri="{FF2B5EF4-FFF2-40B4-BE49-F238E27FC236}">
                <a16:creationId xmlns:a16="http://schemas.microsoft.com/office/drawing/2014/main" id="{34113DFD-1251-AC87-9415-A8E1E195FABB}"/>
              </a:ext>
            </a:extLst>
          </p:cNvPr>
          <p:cNvPicPr>
            <a:picLocks noChangeAspect="1"/>
          </p:cNvPicPr>
          <p:nvPr/>
        </p:nvPicPr>
        <p:blipFill rotWithShape="1">
          <a:blip r:embed="rId3"/>
          <a:srcRect l="9402" t="66085" r="10336" b="12702"/>
          <a:stretch/>
        </p:blipFill>
        <p:spPr>
          <a:xfrm>
            <a:off x="1029464" y="1300669"/>
            <a:ext cx="1192605" cy="1293162"/>
          </a:xfrm>
          <a:prstGeom prst="rect">
            <a:avLst/>
          </a:prstGeom>
          <a:ln w="38100" cmpd="sng">
            <a:solidFill>
              <a:srgbClr val="000090"/>
            </a:solidFill>
          </a:ln>
        </p:spPr>
      </p:pic>
      <p:pic>
        <p:nvPicPr>
          <p:cNvPr id="7" name="Immagine 6">
            <a:extLst>
              <a:ext uri="{FF2B5EF4-FFF2-40B4-BE49-F238E27FC236}">
                <a16:creationId xmlns:a16="http://schemas.microsoft.com/office/drawing/2014/main" id="{64181869-3DBC-5FB5-E785-72B9FCEB02D7}"/>
              </a:ext>
            </a:extLst>
          </p:cNvPr>
          <p:cNvPicPr>
            <a:picLocks noChangeAspect="1"/>
          </p:cNvPicPr>
          <p:nvPr/>
        </p:nvPicPr>
        <p:blipFill rotWithShape="1">
          <a:blip r:embed="rId3"/>
          <a:srcRect l="10256" t="34085" r="10336" b="44246"/>
          <a:stretch/>
        </p:blipFill>
        <p:spPr>
          <a:xfrm>
            <a:off x="1042164" y="2975862"/>
            <a:ext cx="1179905" cy="1320975"/>
          </a:xfrm>
          <a:prstGeom prst="rect">
            <a:avLst/>
          </a:prstGeom>
          <a:ln w="38100" cmpd="sng">
            <a:solidFill>
              <a:srgbClr val="FF0000"/>
            </a:solidFill>
          </a:ln>
        </p:spPr>
      </p:pic>
      <p:sp>
        <p:nvSpPr>
          <p:cNvPr id="8" name="CasellaDiTesto 7">
            <a:extLst>
              <a:ext uri="{FF2B5EF4-FFF2-40B4-BE49-F238E27FC236}">
                <a16:creationId xmlns:a16="http://schemas.microsoft.com/office/drawing/2014/main" id="{19A58222-BBFC-6DB7-5FE5-E4A532068368}"/>
              </a:ext>
            </a:extLst>
          </p:cNvPr>
          <p:cNvSpPr txBox="1"/>
          <p:nvPr/>
        </p:nvSpPr>
        <p:spPr>
          <a:xfrm>
            <a:off x="1181864" y="956736"/>
            <a:ext cx="954107" cy="307777"/>
          </a:xfrm>
          <a:prstGeom prst="rect">
            <a:avLst/>
          </a:prstGeom>
          <a:noFill/>
        </p:spPr>
        <p:txBody>
          <a:bodyPr wrap="none" rtlCol="0">
            <a:spAutoFit/>
          </a:bodyPr>
          <a:lstStyle/>
          <a:p>
            <a:r>
              <a:rPr lang="en-GB" sz="1400" b="1"/>
              <a:t>ipotalamo</a:t>
            </a:r>
          </a:p>
        </p:txBody>
      </p:sp>
      <p:sp>
        <p:nvSpPr>
          <p:cNvPr id="9" name="CasellaDiTesto 8">
            <a:extLst>
              <a:ext uri="{FF2B5EF4-FFF2-40B4-BE49-F238E27FC236}">
                <a16:creationId xmlns:a16="http://schemas.microsoft.com/office/drawing/2014/main" id="{88E8C774-C12F-F096-6589-729897AA905D}"/>
              </a:ext>
            </a:extLst>
          </p:cNvPr>
          <p:cNvSpPr txBox="1"/>
          <p:nvPr/>
        </p:nvSpPr>
        <p:spPr>
          <a:xfrm>
            <a:off x="1042164" y="2644630"/>
            <a:ext cx="1236236" cy="307777"/>
          </a:xfrm>
          <a:prstGeom prst="rect">
            <a:avLst/>
          </a:prstGeom>
          <a:noFill/>
        </p:spPr>
        <p:txBody>
          <a:bodyPr wrap="none" rtlCol="0">
            <a:spAutoFit/>
          </a:bodyPr>
          <a:lstStyle/>
          <a:p>
            <a:r>
              <a:rPr lang="en-GB" sz="1400" b="1"/>
              <a:t>Dopamine sys</a:t>
            </a:r>
          </a:p>
        </p:txBody>
      </p:sp>
      <p:sp>
        <p:nvSpPr>
          <p:cNvPr id="10" name="CasellaDiTesto 9">
            <a:extLst>
              <a:ext uri="{FF2B5EF4-FFF2-40B4-BE49-F238E27FC236}">
                <a16:creationId xmlns:a16="http://schemas.microsoft.com/office/drawing/2014/main" id="{C85DCEE3-F1FB-42A2-4468-4391747EFFA4}"/>
              </a:ext>
            </a:extLst>
          </p:cNvPr>
          <p:cNvSpPr txBox="1"/>
          <p:nvPr/>
        </p:nvSpPr>
        <p:spPr>
          <a:xfrm>
            <a:off x="748992" y="4324007"/>
            <a:ext cx="1754006" cy="307777"/>
          </a:xfrm>
          <a:prstGeom prst="rect">
            <a:avLst/>
          </a:prstGeom>
          <a:noFill/>
        </p:spPr>
        <p:txBody>
          <a:bodyPr wrap="none" rtlCol="0">
            <a:spAutoFit/>
          </a:bodyPr>
          <a:lstStyle/>
          <a:p>
            <a:r>
              <a:rPr lang="en-GB" sz="1400" b="1" dirty="0" err="1"/>
              <a:t>Corteccia</a:t>
            </a:r>
            <a:r>
              <a:rPr lang="en-GB" sz="1400" b="1" dirty="0"/>
              <a:t> </a:t>
            </a:r>
            <a:r>
              <a:rPr lang="en-GB" sz="1400" b="1" dirty="0" err="1"/>
              <a:t>Preforntale</a:t>
            </a:r>
            <a:endParaRPr lang="en-GB" sz="1400" b="1" dirty="0"/>
          </a:p>
        </p:txBody>
      </p:sp>
      <p:sp>
        <p:nvSpPr>
          <p:cNvPr id="12" name="Quadrato">
            <a:extLst>
              <a:ext uri="{FF2B5EF4-FFF2-40B4-BE49-F238E27FC236}">
                <a16:creationId xmlns:a16="http://schemas.microsoft.com/office/drawing/2014/main" id="{B33FF42C-C783-6676-20C4-57829909D808}"/>
              </a:ext>
            </a:extLst>
          </p:cNvPr>
          <p:cNvSpPr/>
          <p:nvPr/>
        </p:nvSpPr>
        <p:spPr>
          <a:xfrm>
            <a:off x="-6350" y="-12700"/>
            <a:ext cx="12198350" cy="901700"/>
          </a:xfrm>
          <a:prstGeom prst="rect">
            <a:avLst/>
          </a:prstGeom>
          <a:solidFill>
            <a:srgbClr val="A20100"/>
          </a:solidFill>
          <a:ln w="12700">
            <a:noFill/>
            <a:miter lim="400000"/>
          </a:ln>
        </p:spPr>
        <p:txBody>
          <a:bodyPr lIns="35719" tIns="35719" rIns="35719" bIns="35719" anchor="ctr"/>
          <a:lstStyle/>
          <a:p>
            <a:pPr>
              <a:defRPr sz="3600">
                <a:solidFill>
                  <a:srgbClr val="FFFFFF"/>
                </a:solidFill>
              </a:defRPr>
            </a:pPr>
            <a:endParaRPr sz="2531" dirty="0">
              <a:solidFill>
                <a:srgbClr val="FFFFFF"/>
              </a:solidFill>
            </a:endParaRPr>
          </a:p>
        </p:txBody>
      </p:sp>
      <p:pic>
        <p:nvPicPr>
          <p:cNvPr id="13" name="Immagine" descr="Immagine">
            <a:extLst>
              <a:ext uri="{FF2B5EF4-FFF2-40B4-BE49-F238E27FC236}">
                <a16:creationId xmlns:a16="http://schemas.microsoft.com/office/drawing/2014/main" id="{07B341A8-1806-4ECE-6702-7CC05947BC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32591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4" name="CasellaDiTesto 13">
            <a:extLst>
              <a:ext uri="{FF2B5EF4-FFF2-40B4-BE49-F238E27FC236}">
                <a16:creationId xmlns:a16="http://schemas.microsoft.com/office/drawing/2014/main" id="{0BDCB4F7-0258-003A-C5B3-349DDF65E3E0}"/>
              </a:ext>
            </a:extLst>
          </p:cNvPr>
          <p:cNvSpPr txBox="1"/>
          <p:nvPr/>
        </p:nvSpPr>
        <p:spPr>
          <a:xfrm>
            <a:off x="9312315" y="225254"/>
            <a:ext cx="9475237" cy="369332"/>
          </a:xfrm>
          <a:prstGeom prst="rect">
            <a:avLst/>
          </a:prstGeom>
          <a:noFill/>
        </p:spPr>
        <p:txBody>
          <a:bodyPr wrap="square">
            <a:spAutoFit/>
          </a:bodyPr>
          <a:lstStyle/>
          <a:p>
            <a:r>
              <a:rPr lang="it-IT" sz="1800" b="1" dirty="0">
                <a:solidFill>
                  <a:schemeClr val="bg1"/>
                </a:solidFill>
                <a:effectLst/>
                <a:latin typeface="AdvP6EC5"/>
              </a:rPr>
              <a:t>Il SISTEMA EDONICO </a:t>
            </a:r>
            <a:endParaRPr lang="it-IT" b="1" dirty="0">
              <a:solidFill>
                <a:schemeClr val="bg1"/>
              </a:solidFill>
            </a:endParaRPr>
          </a:p>
        </p:txBody>
      </p:sp>
    </p:spTree>
    <p:extLst>
      <p:ext uri="{BB962C8B-B14F-4D97-AF65-F5344CB8AC3E}">
        <p14:creationId xmlns:p14="http://schemas.microsoft.com/office/powerpoint/2010/main" val="3323202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asellaDiTesto 47">
            <a:extLst>
              <a:ext uri="{FF2B5EF4-FFF2-40B4-BE49-F238E27FC236}">
                <a16:creationId xmlns:a16="http://schemas.microsoft.com/office/drawing/2014/main" id="{44BC0BCF-4792-D00A-9A80-F1E8D13D57DB}"/>
              </a:ext>
            </a:extLst>
          </p:cNvPr>
          <p:cNvSpPr txBox="1"/>
          <p:nvPr/>
        </p:nvSpPr>
        <p:spPr>
          <a:xfrm>
            <a:off x="1375829" y="760422"/>
            <a:ext cx="9144000" cy="5940088"/>
          </a:xfrm>
          <a:prstGeom prst="rect">
            <a:avLst/>
          </a:prstGeom>
          <a:noFill/>
        </p:spPr>
        <p:txBody>
          <a:bodyPr wrap="square" rtlCol="0">
            <a:spAutoFit/>
          </a:bodyPr>
          <a:lstStyle/>
          <a:p>
            <a:pPr lvl="1" algn="ctr"/>
            <a:endParaRPr lang="en-GB" sz="2600" b="1" dirty="0"/>
          </a:p>
          <a:p>
            <a:pPr lvl="1" algn="ctr"/>
            <a:endParaRPr lang="en-GB" b="1" dirty="0"/>
          </a:p>
          <a:p>
            <a:pPr lvl="1" algn="ctr"/>
            <a:r>
              <a:rPr lang="en-GB" b="1" dirty="0"/>
              <a:t>Energy balance </a:t>
            </a:r>
          </a:p>
          <a:p>
            <a:pPr lvl="1" algn="ctr"/>
            <a:r>
              <a:rPr lang="en-GB" sz="1600" i="1" dirty="0"/>
              <a:t>(satiety)</a:t>
            </a:r>
          </a:p>
          <a:p>
            <a:pPr lvl="1" algn="ctr"/>
            <a:endParaRPr lang="en-GB" sz="2600" b="1" dirty="0"/>
          </a:p>
          <a:p>
            <a:pPr lvl="1" algn="ctr"/>
            <a:endParaRPr lang="en-GB" sz="2000" b="1" dirty="0"/>
          </a:p>
          <a:p>
            <a:pPr lvl="1" algn="ctr"/>
            <a:endParaRPr lang="en-GB" sz="2000" b="1" dirty="0"/>
          </a:p>
          <a:p>
            <a:pPr lvl="1" algn="ctr"/>
            <a:r>
              <a:rPr lang="en-GB" sz="2000" b="1" dirty="0"/>
              <a:t>S-R association</a:t>
            </a:r>
          </a:p>
          <a:p>
            <a:pPr lvl="1" algn="ctr"/>
            <a:r>
              <a:rPr lang="en-GB" sz="1600" i="1" dirty="0"/>
              <a:t>(Motivation/reward)</a:t>
            </a:r>
          </a:p>
          <a:p>
            <a:pPr lvl="1" algn="ctr"/>
            <a:endParaRPr lang="en-GB" sz="3000" b="1" dirty="0">
              <a:sym typeface="Wingdings"/>
            </a:endParaRPr>
          </a:p>
          <a:p>
            <a:pPr lvl="1" algn="ctr"/>
            <a:endParaRPr lang="en-GB" sz="2700" b="1" dirty="0">
              <a:sym typeface="Wingdings"/>
            </a:endParaRPr>
          </a:p>
          <a:p>
            <a:pPr lvl="1" algn="ctr"/>
            <a:r>
              <a:rPr lang="en-GB" sz="2000" b="1" dirty="0">
                <a:sym typeface="Wingdings"/>
              </a:rPr>
              <a:t>Executive functions</a:t>
            </a:r>
          </a:p>
          <a:p>
            <a:pPr lvl="1" algn="ctr"/>
            <a:r>
              <a:rPr lang="en-GB" sz="1600" i="1" dirty="0">
                <a:sym typeface="Wingdings"/>
              </a:rPr>
              <a:t>(goal directed behaviours)</a:t>
            </a:r>
            <a:endParaRPr lang="en-GB" sz="1600" i="1" dirty="0"/>
          </a:p>
          <a:p>
            <a:pPr marL="742950" lvl="1" indent="-285750">
              <a:buFont typeface="Arial"/>
              <a:buChar char="•"/>
            </a:pPr>
            <a:endParaRPr lang="en-GB" sz="2600" dirty="0"/>
          </a:p>
          <a:p>
            <a:pPr lvl="1" algn="ctr"/>
            <a:endParaRPr lang="en-GB" sz="2600" b="1" dirty="0"/>
          </a:p>
          <a:p>
            <a:pPr lvl="1" algn="ctr"/>
            <a:endParaRPr lang="en-GB" sz="2600" b="1" dirty="0"/>
          </a:p>
          <a:p>
            <a:pPr lvl="1"/>
            <a:endParaRPr lang="en-GB" sz="2600" dirty="0"/>
          </a:p>
        </p:txBody>
      </p:sp>
      <p:sp>
        <p:nvSpPr>
          <p:cNvPr id="50" name="Freccia giù 49">
            <a:extLst>
              <a:ext uri="{FF2B5EF4-FFF2-40B4-BE49-F238E27FC236}">
                <a16:creationId xmlns:a16="http://schemas.microsoft.com/office/drawing/2014/main" id="{DBC0DEA7-6040-E869-71F0-BC80D913273E}"/>
              </a:ext>
            </a:extLst>
          </p:cNvPr>
          <p:cNvSpPr/>
          <p:nvPr/>
        </p:nvSpPr>
        <p:spPr>
          <a:xfrm>
            <a:off x="5637949" y="2054996"/>
            <a:ext cx="108609" cy="904113"/>
          </a:xfrm>
          <a:prstGeom prst="downArrow">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1" name="Immagine 50">
            <a:extLst>
              <a:ext uri="{FF2B5EF4-FFF2-40B4-BE49-F238E27FC236}">
                <a16:creationId xmlns:a16="http://schemas.microsoft.com/office/drawing/2014/main" id="{67CD6C11-6847-87E6-9CDF-6198E0ED06C0}"/>
              </a:ext>
            </a:extLst>
          </p:cNvPr>
          <p:cNvPicPr>
            <a:picLocks noChangeAspect="1"/>
          </p:cNvPicPr>
          <p:nvPr/>
        </p:nvPicPr>
        <p:blipFill rotWithShape="1">
          <a:blip r:embed="rId3"/>
          <a:srcRect l="5983" t="3306" r="10336" b="75443"/>
          <a:stretch/>
        </p:blipFill>
        <p:spPr>
          <a:xfrm>
            <a:off x="978664" y="4652437"/>
            <a:ext cx="1243405" cy="1295400"/>
          </a:xfrm>
          <a:prstGeom prst="rect">
            <a:avLst/>
          </a:prstGeom>
          <a:ln w="38100" cmpd="sng">
            <a:solidFill>
              <a:srgbClr val="008000"/>
            </a:solidFill>
          </a:ln>
        </p:spPr>
      </p:pic>
      <p:sp>
        <p:nvSpPr>
          <p:cNvPr id="52" name="Freccia giù 51">
            <a:extLst>
              <a:ext uri="{FF2B5EF4-FFF2-40B4-BE49-F238E27FC236}">
                <a16:creationId xmlns:a16="http://schemas.microsoft.com/office/drawing/2014/main" id="{4FD7B8BF-CDD8-E5AA-03D9-D7C881738F6A}"/>
              </a:ext>
            </a:extLst>
          </p:cNvPr>
          <p:cNvSpPr/>
          <p:nvPr/>
        </p:nvSpPr>
        <p:spPr>
          <a:xfrm rot="10800000">
            <a:off x="6292508" y="2069431"/>
            <a:ext cx="303713" cy="882976"/>
          </a:xfrm>
          <a:prstGeom prst="downArrow">
            <a:avLst/>
          </a:prstGeom>
          <a:solidFill>
            <a:schemeClr val="tx1"/>
          </a:solidFill>
          <a:ln>
            <a:solidFill>
              <a:srgbClr val="000000"/>
            </a:solidFill>
          </a:ln>
          <a:effectLst>
            <a:outerShdw blurRad="40000" dist="23000" dir="162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3" name="Immagine 52">
            <a:extLst>
              <a:ext uri="{FF2B5EF4-FFF2-40B4-BE49-F238E27FC236}">
                <a16:creationId xmlns:a16="http://schemas.microsoft.com/office/drawing/2014/main" id="{7538D5E8-CDA8-E783-0584-A672415831CB}"/>
              </a:ext>
            </a:extLst>
          </p:cNvPr>
          <p:cNvPicPr>
            <a:picLocks noChangeAspect="1"/>
          </p:cNvPicPr>
          <p:nvPr/>
        </p:nvPicPr>
        <p:blipFill rotWithShape="1">
          <a:blip r:embed="rId3"/>
          <a:srcRect l="9402" t="66085" r="10336" b="12702"/>
          <a:stretch/>
        </p:blipFill>
        <p:spPr>
          <a:xfrm>
            <a:off x="1029464" y="1300669"/>
            <a:ext cx="1192605" cy="1293162"/>
          </a:xfrm>
          <a:prstGeom prst="rect">
            <a:avLst/>
          </a:prstGeom>
          <a:ln w="38100" cmpd="sng">
            <a:solidFill>
              <a:srgbClr val="000090"/>
            </a:solidFill>
          </a:ln>
        </p:spPr>
      </p:pic>
      <p:pic>
        <p:nvPicPr>
          <p:cNvPr id="54" name="Immagine 53">
            <a:extLst>
              <a:ext uri="{FF2B5EF4-FFF2-40B4-BE49-F238E27FC236}">
                <a16:creationId xmlns:a16="http://schemas.microsoft.com/office/drawing/2014/main" id="{BB88C301-F70E-F5F9-4B1A-4106E4CB353C}"/>
              </a:ext>
            </a:extLst>
          </p:cNvPr>
          <p:cNvPicPr>
            <a:picLocks noChangeAspect="1"/>
          </p:cNvPicPr>
          <p:nvPr/>
        </p:nvPicPr>
        <p:blipFill rotWithShape="1">
          <a:blip r:embed="rId3"/>
          <a:srcRect l="10256" t="34085" r="10336" b="44246"/>
          <a:stretch/>
        </p:blipFill>
        <p:spPr>
          <a:xfrm>
            <a:off x="1042164" y="2975862"/>
            <a:ext cx="1179905" cy="1320975"/>
          </a:xfrm>
          <a:prstGeom prst="rect">
            <a:avLst/>
          </a:prstGeom>
          <a:ln w="38100" cmpd="sng">
            <a:solidFill>
              <a:srgbClr val="FF0000"/>
            </a:solidFill>
          </a:ln>
        </p:spPr>
      </p:pic>
      <p:sp>
        <p:nvSpPr>
          <p:cNvPr id="55" name="Rettangolo 54">
            <a:extLst>
              <a:ext uri="{FF2B5EF4-FFF2-40B4-BE49-F238E27FC236}">
                <a16:creationId xmlns:a16="http://schemas.microsoft.com/office/drawing/2014/main" id="{079CE837-CAB7-6EC4-4D76-1858BB2E72B3}"/>
              </a:ext>
            </a:extLst>
          </p:cNvPr>
          <p:cNvSpPr/>
          <p:nvPr/>
        </p:nvSpPr>
        <p:spPr>
          <a:xfrm>
            <a:off x="5234595" y="1456271"/>
            <a:ext cx="1826518" cy="574675"/>
          </a:xfrm>
          <a:prstGeom prst="rect">
            <a:avLst/>
          </a:prstGeom>
          <a:noFill/>
          <a:ln w="254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7" name="Rettangolo 56">
            <a:extLst>
              <a:ext uri="{FF2B5EF4-FFF2-40B4-BE49-F238E27FC236}">
                <a16:creationId xmlns:a16="http://schemas.microsoft.com/office/drawing/2014/main" id="{D83A4B16-D1DF-3FEF-3FB8-349698DCE82F}"/>
              </a:ext>
            </a:extLst>
          </p:cNvPr>
          <p:cNvSpPr/>
          <p:nvPr/>
        </p:nvSpPr>
        <p:spPr>
          <a:xfrm>
            <a:off x="5147728" y="3007977"/>
            <a:ext cx="2095500" cy="610475"/>
          </a:xfrm>
          <a:prstGeom prst="rect">
            <a:avLst/>
          </a:prstGeom>
          <a:noFill/>
          <a:ln w="635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0" name="Rettangolo 59">
            <a:extLst>
              <a:ext uri="{FF2B5EF4-FFF2-40B4-BE49-F238E27FC236}">
                <a16:creationId xmlns:a16="http://schemas.microsoft.com/office/drawing/2014/main" id="{1361B753-5F63-4F46-833C-3845D114DBD3}"/>
              </a:ext>
            </a:extLst>
          </p:cNvPr>
          <p:cNvSpPr/>
          <p:nvPr/>
        </p:nvSpPr>
        <p:spPr>
          <a:xfrm>
            <a:off x="4957228" y="4362462"/>
            <a:ext cx="2476500" cy="692150"/>
          </a:xfrm>
          <a:prstGeom prst="rect">
            <a:avLst/>
          </a:prstGeom>
          <a:noFill/>
          <a:ln w="254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64" name="Gruppo 63">
            <a:extLst>
              <a:ext uri="{FF2B5EF4-FFF2-40B4-BE49-F238E27FC236}">
                <a16:creationId xmlns:a16="http://schemas.microsoft.com/office/drawing/2014/main" id="{961EB608-B0BF-E3FE-1F4C-D0DCEACD5EDC}"/>
              </a:ext>
            </a:extLst>
          </p:cNvPr>
          <p:cNvGrpSpPr/>
          <p:nvPr/>
        </p:nvGrpSpPr>
        <p:grpSpPr>
          <a:xfrm>
            <a:off x="7030630" y="1761072"/>
            <a:ext cx="2201118" cy="2367787"/>
            <a:chOff x="6302501" y="1816100"/>
            <a:chExt cx="2201118" cy="2018844"/>
          </a:xfrm>
        </p:grpSpPr>
        <p:cxnSp>
          <p:nvCxnSpPr>
            <p:cNvPr id="65" name="Connettore 1 64">
              <a:extLst>
                <a:ext uri="{FF2B5EF4-FFF2-40B4-BE49-F238E27FC236}">
                  <a16:creationId xmlns:a16="http://schemas.microsoft.com/office/drawing/2014/main" id="{487C2284-0C33-3663-CDF9-A6D67D00FF1F}"/>
                </a:ext>
              </a:extLst>
            </p:cNvPr>
            <p:cNvCxnSpPr>
              <a:cxnSpLocks/>
            </p:cNvCxnSpPr>
            <p:nvPr/>
          </p:nvCxnSpPr>
          <p:spPr>
            <a:xfrm flipV="1">
              <a:off x="7886177" y="1816100"/>
              <a:ext cx="523" cy="1050205"/>
            </a:xfrm>
            <a:prstGeom prst="line">
              <a:avLst/>
            </a:prstGeom>
            <a:ln w="76200"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6" name="Connettore 2 65">
              <a:extLst>
                <a:ext uri="{FF2B5EF4-FFF2-40B4-BE49-F238E27FC236}">
                  <a16:creationId xmlns:a16="http://schemas.microsoft.com/office/drawing/2014/main" id="{3EA79B8F-6BD1-0785-EC40-1E3393E3DA30}"/>
                </a:ext>
              </a:extLst>
            </p:cNvPr>
            <p:cNvCxnSpPr>
              <a:cxnSpLocks/>
            </p:cNvCxnSpPr>
            <p:nvPr/>
          </p:nvCxnSpPr>
          <p:spPr>
            <a:xfrm flipH="1">
              <a:off x="6302501" y="1816100"/>
              <a:ext cx="1622299" cy="31315"/>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Connettore 2 66">
              <a:extLst>
                <a:ext uri="{FF2B5EF4-FFF2-40B4-BE49-F238E27FC236}">
                  <a16:creationId xmlns:a16="http://schemas.microsoft.com/office/drawing/2014/main" id="{F4DD5223-BEDD-83F1-2CF5-8E2F0896895E}"/>
                </a:ext>
              </a:extLst>
            </p:cNvPr>
            <p:cNvCxnSpPr/>
            <p:nvPr/>
          </p:nvCxnSpPr>
          <p:spPr>
            <a:xfrm flipH="1" flipV="1">
              <a:off x="6519333" y="3143760"/>
              <a:ext cx="723900" cy="13687"/>
            </a:xfrm>
            <a:prstGeom prst="straightConnector1">
              <a:avLst/>
            </a:prstGeom>
            <a:ln w="76200" cmpd="sng">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68" name="Rettangolo 67">
              <a:extLst>
                <a:ext uri="{FF2B5EF4-FFF2-40B4-BE49-F238E27FC236}">
                  <a16:creationId xmlns:a16="http://schemas.microsoft.com/office/drawing/2014/main" id="{61D0D87A-E8DA-1B2C-30DB-ABE98A3982BA}"/>
                </a:ext>
              </a:extLst>
            </p:cNvPr>
            <p:cNvSpPr/>
            <p:nvPr/>
          </p:nvSpPr>
          <p:spPr>
            <a:xfrm>
              <a:off x="7259368" y="2916477"/>
              <a:ext cx="1244251" cy="918467"/>
            </a:xfrm>
            <a:prstGeom prst="rect">
              <a:avLst/>
            </a:prstGeom>
            <a:ln w="38100" cmpd="sng">
              <a:solidFill>
                <a:schemeClr val="tx1"/>
              </a:solidFill>
            </a:ln>
          </p:spPr>
          <p:txBody>
            <a:bodyPr wrap="none">
              <a:spAutoFit/>
            </a:bodyPr>
            <a:lstStyle/>
            <a:p>
              <a:pPr algn="ctr"/>
              <a:endParaRPr lang="en-GB" sz="1600" b="1" i="1" dirty="0"/>
            </a:p>
            <a:p>
              <a:pPr algn="ctr"/>
              <a:r>
                <a:rPr lang="en-GB" sz="1600" b="1" i="1" dirty="0"/>
                <a:t>External cue</a:t>
              </a:r>
            </a:p>
            <a:p>
              <a:pPr algn="ctr"/>
              <a:r>
                <a:rPr lang="en-GB" sz="1600" b="1" i="1" dirty="0"/>
                <a:t>(Lunch time)</a:t>
              </a:r>
            </a:p>
            <a:p>
              <a:pPr algn="ctr"/>
              <a:endParaRPr lang="en-GB" sz="1600" b="1" dirty="0"/>
            </a:p>
          </p:txBody>
        </p:sp>
      </p:grpSp>
      <p:grpSp>
        <p:nvGrpSpPr>
          <p:cNvPr id="69" name="Gruppo 68">
            <a:extLst>
              <a:ext uri="{FF2B5EF4-FFF2-40B4-BE49-F238E27FC236}">
                <a16:creationId xmlns:a16="http://schemas.microsoft.com/office/drawing/2014/main" id="{489656AD-1EC0-75A8-5724-63E0299245D7}"/>
              </a:ext>
            </a:extLst>
          </p:cNvPr>
          <p:cNvGrpSpPr/>
          <p:nvPr/>
        </p:nvGrpSpPr>
        <p:grpSpPr>
          <a:xfrm>
            <a:off x="3199859" y="1778005"/>
            <a:ext cx="2034736" cy="2416370"/>
            <a:chOff x="2157387" y="1806357"/>
            <a:chExt cx="2359957" cy="2234193"/>
          </a:xfrm>
        </p:grpSpPr>
        <p:sp>
          <p:nvSpPr>
            <p:cNvPr id="70" name="Rettangolo 69">
              <a:extLst>
                <a:ext uri="{FF2B5EF4-FFF2-40B4-BE49-F238E27FC236}">
                  <a16:creationId xmlns:a16="http://schemas.microsoft.com/office/drawing/2014/main" id="{65EF6FBB-00CB-2A03-6785-C8EB318E654A}"/>
                </a:ext>
              </a:extLst>
            </p:cNvPr>
            <p:cNvSpPr/>
            <p:nvPr/>
          </p:nvSpPr>
          <p:spPr>
            <a:xfrm>
              <a:off x="2157387" y="2816889"/>
              <a:ext cx="1423748" cy="1223661"/>
            </a:xfrm>
            <a:prstGeom prst="rect">
              <a:avLst/>
            </a:prstGeom>
            <a:ln w="38100" cmpd="sng">
              <a:solidFill>
                <a:schemeClr val="tx1"/>
              </a:solidFill>
            </a:ln>
          </p:spPr>
          <p:txBody>
            <a:bodyPr wrap="square">
              <a:spAutoFit/>
            </a:bodyPr>
            <a:lstStyle/>
            <a:p>
              <a:pPr algn="ctr"/>
              <a:r>
                <a:rPr lang="en-GB" sz="1600" i="1" dirty="0"/>
                <a:t>Stress,</a:t>
              </a:r>
            </a:p>
            <a:p>
              <a:pPr algn="ctr"/>
              <a:r>
                <a:rPr lang="en-GB" sz="1600" i="1" dirty="0"/>
                <a:t>Deflected </a:t>
              </a:r>
            </a:p>
            <a:p>
              <a:pPr algn="ctr"/>
              <a:r>
                <a:rPr lang="en-GB" sz="1600" i="1" dirty="0"/>
                <a:t>mood,</a:t>
              </a:r>
            </a:p>
            <a:p>
              <a:pPr algn="ctr"/>
              <a:r>
                <a:rPr lang="en-GB" sz="1600" i="1" dirty="0"/>
                <a:t>Sleep </a:t>
              </a:r>
            </a:p>
            <a:p>
              <a:pPr algn="ctr"/>
              <a:r>
                <a:rPr lang="en-GB" sz="1600" i="1" dirty="0"/>
                <a:t>deprivation</a:t>
              </a:r>
            </a:p>
          </p:txBody>
        </p:sp>
        <p:cxnSp>
          <p:nvCxnSpPr>
            <p:cNvPr id="71" name="Connettore 2 70">
              <a:extLst>
                <a:ext uri="{FF2B5EF4-FFF2-40B4-BE49-F238E27FC236}">
                  <a16:creationId xmlns:a16="http://schemas.microsoft.com/office/drawing/2014/main" id="{04F4DD78-7C35-9FCA-33CA-D146DB587267}"/>
                </a:ext>
              </a:extLst>
            </p:cNvPr>
            <p:cNvCxnSpPr/>
            <p:nvPr/>
          </p:nvCxnSpPr>
          <p:spPr>
            <a:xfrm flipH="1" flipV="1">
              <a:off x="3588105" y="3205380"/>
              <a:ext cx="813173" cy="4762"/>
            </a:xfrm>
            <a:prstGeom prst="straightConnector1">
              <a:avLst/>
            </a:prstGeom>
            <a:ln w="76200" cmpd="sng">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nvGrpSpPr>
            <p:cNvPr id="72" name="Gruppo 71">
              <a:extLst>
                <a:ext uri="{FF2B5EF4-FFF2-40B4-BE49-F238E27FC236}">
                  <a16:creationId xmlns:a16="http://schemas.microsoft.com/office/drawing/2014/main" id="{37F666EC-CB16-0112-CD58-75EDB2B166E3}"/>
                </a:ext>
              </a:extLst>
            </p:cNvPr>
            <p:cNvGrpSpPr/>
            <p:nvPr/>
          </p:nvGrpSpPr>
          <p:grpSpPr>
            <a:xfrm flipH="1">
              <a:off x="2776258" y="1806357"/>
              <a:ext cx="1741086" cy="1039189"/>
              <a:chOff x="2310916" y="1956171"/>
              <a:chExt cx="1715770" cy="867497"/>
            </a:xfrm>
          </p:grpSpPr>
          <p:cxnSp>
            <p:nvCxnSpPr>
              <p:cNvPr id="73" name="Connettore 1 72">
                <a:extLst>
                  <a:ext uri="{FF2B5EF4-FFF2-40B4-BE49-F238E27FC236}">
                    <a16:creationId xmlns:a16="http://schemas.microsoft.com/office/drawing/2014/main" id="{4CB261F0-9973-E4C4-2BF2-E17C3A01D80F}"/>
                  </a:ext>
                </a:extLst>
              </p:cNvPr>
              <p:cNvCxnSpPr>
                <a:cxnSpLocks/>
              </p:cNvCxnSpPr>
              <p:nvPr/>
            </p:nvCxnSpPr>
            <p:spPr>
              <a:xfrm flipH="1" flipV="1">
                <a:off x="3981655" y="1956171"/>
                <a:ext cx="0" cy="867497"/>
              </a:xfrm>
              <a:prstGeom prst="line">
                <a:avLst/>
              </a:prstGeom>
              <a:ln w="76200"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74" name="Connettore 2 73">
                <a:extLst>
                  <a:ext uri="{FF2B5EF4-FFF2-40B4-BE49-F238E27FC236}">
                    <a16:creationId xmlns:a16="http://schemas.microsoft.com/office/drawing/2014/main" id="{1B316F9A-0E23-E186-687E-B6CB9EAB16CE}"/>
                  </a:ext>
                </a:extLst>
              </p:cNvPr>
              <p:cNvCxnSpPr>
                <a:cxnSpLocks/>
              </p:cNvCxnSpPr>
              <p:nvPr/>
            </p:nvCxnSpPr>
            <p:spPr>
              <a:xfrm flipH="1">
                <a:off x="2310916" y="1971450"/>
                <a:ext cx="1715770" cy="2602"/>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sp>
        <p:nvSpPr>
          <p:cNvPr id="80" name="Freccia giù 79">
            <a:extLst>
              <a:ext uri="{FF2B5EF4-FFF2-40B4-BE49-F238E27FC236}">
                <a16:creationId xmlns:a16="http://schemas.microsoft.com/office/drawing/2014/main" id="{4A848EC5-D5A0-D34D-4F62-1BDC6E29EBB2}"/>
              </a:ext>
            </a:extLst>
          </p:cNvPr>
          <p:cNvSpPr/>
          <p:nvPr/>
        </p:nvSpPr>
        <p:spPr>
          <a:xfrm>
            <a:off x="5686716" y="3678498"/>
            <a:ext cx="257050" cy="635279"/>
          </a:xfrm>
          <a:prstGeom prst="down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5" name="Freccia giù 84">
            <a:extLst>
              <a:ext uri="{FF2B5EF4-FFF2-40B4-BE49-F238E27FC236}">
                <a16:creationId xmlns:a16="http://schemas.microsoft.com/office/drawing/2014/main" id="{15D05EF8-AC26-D766-296E-9E3A0E0601C4}"/>
              </a:ext>
            </a:extLst>
          </p:cNvPr>
          <p:cNvSpPr/>
          <p:nvPr/>
        </p:nvSpPr>
        <p:spPr>
          <a:xfrm rot="10800000">
            <a:off x="6442366" y="3661980"/>
            <a:ext cx="115365" cy="617930"/>
          </a:xfrm>
          <a:prstGeom prst="downArrow">
            <a:avLst/>
          </a:prstGeom>
          <a:solidFill>
            <a:schemeClr val="bg1">
              <a:lumMod val="75000"/>
            </a:schemeClr>
          </a:solidFill>
          <a:ln>
            <a:solidFill>
              <a:srgbClr val="000000"/>
            </a:solidFill>
          </a:ln>
          <a:effectLst>
            <a:outerShdw blurRad="40000" dist="23000" dir="162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6" name="CasellaDiTesto 85">
            <a:extLst>
              <a:ext uri="{FF2B5EF4-FFF2-40B4-BE49-F238E27FC236}">
                <a16:creationId xmlns:a16="http://schemas.microsoft.com/office/drawing/2014/main" id="{70A832A9-23D3-8AD3-FABF-30A26AACD8C5}"/>
              </a:ext>
            </a:extLst>
          </p:cNvPr>
          <p:cNvSpPr txBox="1"/>
          <p:nvPr/>
        </p:nvSpPr>
        <p:spPr>
          <a:xfrm>
            <a:off x="1181864" y="956736"/>
            <a:ext cx="954107" cy="307777"/>
          </a:xfrm>
          <a:prstGeom prst="rect">
            <a:avLst/>
          </a:prstGeom>
          <a:noFill/>
        </p:spPr>
        <p:txBody>
          <a:bodyPr wrap="none" rtlCol="0">
            <a:spAutoFit/>
          </a:bodyPr>
          <a:lstStyle/>
          <a:p>
            <a:r>
              <a:rPr lang="en-GB" sz="1400" b="1"/>
              <a:t>ipotalamo</a:t>
            </a:r>
          </a:p>
        </p:txBody>
      </p:sp>
      <p:sp>
        <p:nvSpPr>
          <p:cNvPr id="87" name="CasellaDiTesto 86">
            <a:extLst>
              <a:ext uri="{FF2B5EF4-FFF2-40B4-BE49-F238E27FC236}">
                <a16:creationId xmlns:a16="http://schemas.microsoft.com/office/drawing/2014/main" id="{D6BDC142-1100-27F5-17E3-50F5152C01D9}"/>
              </a:ext>
            </a:extLst>
          </p:cNvPr>
          <p:cNvSpPr txBox="1"/>
          <p:nvPr/>
        </p:nvSpPr>
        <p:spPr>
          <a:xfrm>
            <a:off x="1042164" y="2644630"/>
            <a:ext cx="1236236" cy="307777"/>
          </a:xfrm>
          <a:prstGeom prst="rect">
            <a:avLst/>
          </a:prstGeom>
          <a:noFill/>
        </p:spPr>
        <p:txBody>
          <a:bodyPr wrap="none" rtlCol="0">
            <a:spAutoFit/>
          </a:bodyPr>
          <a:lstStyle/>
          <a:p>
            <a:r>
              <a:rPr lang="en-GB" sz="1400" b="1"/>
              <a:t>Dopamine sys</a:t>
            </a:r>
          </a:p>
        </p:txBody>
      </p:sp>
      <p:sp>
        <p:nvSpPr>
          <p:cNvPr id="89" name="Rettangolo 88">
            <a:extLst>
              <a:ext uri="{FF2B5EF4-FFF2-40B4-BE49-F238E27FC236}">
                <a16:creationId xmlns:a16="http://schemas.microsoft.com/office/drawing/2014/main" id="{F05F6302-6D94-34A7-4F21-E414615D556D}"/>
              </a:ext>
            </a:extLst>
          </p:cNvPr>
          <p:cNvSpPr/>
          <p:nvPr/>
        </p:nvSpPr>
        <p:spPr>
          <a:xfrm>
            <a:off x="4737252" y="2740519"/>
            <a:ext cx="2954153" cy="2456384"/>
          </a:xfrm>
          <a:prstGeom prst="rect">
            <a:avLst/>
          </a:prstGeom>
          <a:noFill/>
          <a:ln w="50800" cmpd="sng">
            <a:solidFill>
              <a:srgbClr val="008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0" name="Rettangolo 89">
            <a:extLst>
              <a:ext uri="{FF2B5EF4-FFF2-40B4-BE49-F238E27FC236}">
                <a16:creationId xmlns:a16="http://schemas.microsoft.com/office/drawing/2014/main" id="{04A2287F-6F80-C891-346C-FAFCE8EC8FF8}"/>
              </a:ext>
            </a:extLst>
          </p:cNvPr>
          <p:cNvSpPr/>
          <p:nvPr/>
        </p:nvSpPr>
        <p:spPr>
          <a:xfrm>
            <a:off x="5234596" y="5161822"/>
            <a:ext cx="1796034" cy="353943"/>
          </a:xfrm>
          <a:prstGeom prst="rect">
            <a:avLst/>
          </a:prstGeom>
          <a:ln w="38100" cmpd="sng">
            <a:noFill/>
            <a:prstDash val="dash"/>
          </a:ln>
        </p:spPr>
        <p:txBody>
          <a:bodyPr wrap="square">
            <a:spAutoFit/>
          </a:bodyPr>
          <a:lstStyle/>
          <a:p>
            <a:pPr algn="ctr"/>
            <a:r>
              <a:rPr lang="en-GB" sz="1700" b="1" i="1" dirty="0"/>
              <a:t>Hedonic system</a:t>
            </a:r>
            <a:endParaRPr lang="en-GB" sz="1700" b="1" dirty="0"/>
          </a:p>
        </p:txBody>
      </p:sp>
      <p:sp>
        <p:nvSpPr>
          <p:cNvPr id="91" name="Rettangolo 90">
            <a:extLst>
              <a:ext uri="{FF2B5EF4-FFF2-40B4-BE49-F238E27FC236}">
                <a16:creationId xmlns:a16="http://schemas.microsoft.com/office/drawing/2014/main" id="{80D3F02D-702D-DF8C-D87B-56E6960472BD}"/>
              </a:ext>
            </a:extLst>
          </p:cNvPr>
          <p:cNvSpPr/>
          <p:nvPr/>
        </p:nvSpPr>
        <p:spPr>
          <a:xfrm>
            <a:off x="5083737" y="1079221"/>
            <a:ext cx="2108692" cy="338554"/>
          </a:xfrm>
          <a:prstGeom prst="rect">
            <a:avLst/>
          </a:prstGeom>
          <a:ln w="38100" cmpd="sng">
            <a:noFill/>
            <a:prstDash val="dash"/>
          </a:ln>
        </p:spPr>
        <p:txBody>
          <a:bodyPr wrap="square">
            <a:spAutoFit/>
          </a:bodyPr>
          <a:lstStyle/>
          <a:p>
            <a:pPr algn="ctr"/>
            <a:r>
              <a:rPr lang="en-GB" sz="1600" b="1" i="1" dirty="0"/>
              <a:t>Homeostatic system</a:t>
            </a:r>
            <a:endParaRPr lang="en-GB" sz="1600" b="1" dirty="0"/>
          </a:p>
        </p:txBody>
      </p:sp>
      <p:cxnSp>
        <p:nvCxnSpPr>
          <p:cNvPr id="95" name="Connettore 1 94">
            <a:extLst>
              <a:ext uri="{FF2B5EF4-FFF2-40B4-BE49-F238E27FC236}">
                <a16:creationId xmlns:a16="http://schemas.microsoft.com/office/drawing/2014/main" id="{818C82BB-E815-2795-D80B-4169269E293A}"/>
              </a:ext>
            </a:extLst>
          </p:cNvPr>
          <p:cNvCxnSpPr>
            <a:cxnSpLocks/>
          </p:cNvCxnSpPr>
          <p:nvPr/>
        </p:nvCxnSpPr>
        <p:spPr>
          <a:xfrm>
            <a:off x="3878683" y="4194374"/>
            <a:ext cx="0" cy="578293"/>
          </a:xfrm>
          <a:prstGeom prst="line">
            <a:avLst/>
          </a:prstGeom>
          <a:ln w="76200"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96" name="Connettore 2 95">
            <a:extLst>
              <a:ext uri="{FF2B5EF4-FFF2-40B4-BE49-F238E27FC236}">
                <a16:creationId xmlns:a16="http://schemas.microsoft.com/office/drawing/2014/main" id="{1A580C0D-C3CD-19D7-3FDE-911CAD55E7D2}"/>
              </a:ext>
            </a:extLst>
          </p:cNvPr>
          <p:cNvCxnSpPr>
            <a:cxnSpLocks/>
          </p:cNvCxnSpPr>
          <p:nvPr/>
        </p:nvCxnSpPr>
        <p:spPr>
          <a:xfrm flipV="1">
            <a:off x="3844817" y="4788641"/>
            <a:ext cx="1129342" cy="24126"/>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9" name="Connettore 1 98">
            <a:extLst>
              <a:ext uri="{FF2B5EF4-FFF2-40B4-BE49-F238E27FC236}">
                <a16:creationId xmlns:a16="http://schemas.microsoft.com/office/drawing/2014/main" id="{7C2B1C32-FBC7-9A07-9DBA-91590FF81DB8}"/>
              </a:ext>
            </a:extLst>
          </p:cNvPr>
          <p:cNvCxnSpPr>
            <a:cxnSpLocks/>
          </p:cNvCxnSpPr>
          <p:nvPr/>
        </p:nvCxnSpPr>
        <p:spPr>
          <a:xfrm>
            <a:off x="8601462" y="4128859"/>
            <a:ext cx="0" cy="683908"/>
          </a:xfrm>
          <a:prstGeom prst="line">
            <a:avLst/>
          </a:prstGeom>
          <a:ln w="76200"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00" name="Connettore 2 99">
            <a:extLst>
              <a:ext uri="{FF2B5EF4-FFF2-40B4-BE49-F238E27FC236}">
                <a16:creationId xmlns:a16="http://schemas.microsoft.com/office/drawing/2014/main" id="{E40C3DE2-2B09-DD12-D9F2-6F9B045E5DC8}"/>
              </a:ext>
            </a:extLst>
          </p:cNvPr>
          <p:cNvCxnSpPr>
            <a:cxnSpLocks/>
          </p:cNvCxnSpPr>
          <p:nvPr/>
        </p:nvCxnSpPr>
        <p:spPr>
          <a:xfrm flipH="1">
            <a:off x="7480513" y="4812767"/>
            <a:ext cx="1150580" cy="0"/>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4" name="Immagine 3">
            <a:extLst>
              <a:ext uri="{FF2B5EF4-FFF2-40B4-BE49-F238E27FC236}">
                <a16:creationId xmlns:a16="http://schemas.microsoft.com/office/drawing/2014/main" id="{9D87AF1D-C033-5129-1E91-D656DB107DBD}"/>
              </a:ext>
            </a:extLst>
          </p:cNvPr>
          <p:cNvPicPr>
            <a:picLocks noChangeAspect="1"/>
          </p:cNvPicPr>
          <p:nvPr/>
        </p:nvPicPr>
        <p:blipFill>
          <a:blip r:embed="rId4"/>
          <a:stretch>
            <a:fillRect/>
          </a:stretch>
        </p:blipFill>
        <p:spPr>
          <a:xfrm>
            <a:off x="7949291" y="3028832"/>
            <a:ext cx="1282457" cy="1096224"/>
          </a:xfrm>
          <a:prstGeom prst="rect">
            <a:avLst/>
          </a:prstGeom>
          <a:ln w="38100" cmpd="sng">
            <a:solidFill>
              <a:schemeClr val="tx1"/>
            </a:solidFill>
          </a:ln>
          <a:effectLst/>
        </p:spPr>
      </p:pic>
      <p:sp>
        <p:nvSpPr>
          <p:cNvPr id="2" name="Title 1">
            <a:extLst>
              <a:ext uri="{FF2B5EF4-FFF2-40B4-BE49-F238E27FC236}">
                <a16:creationId xmlns:a16="http://schemas.microsoft.com/office/drawing/2014/main" id="{C7461F75-3C38-0156-0B4E-296AB8859220}"/>
              </a:ext>
            </a:extLst>
          </p:cNvPr>
          <p:cNvSpPr txBox="1">
            <a:spLocks/>
          </p:cNvSpPr>
          <p:nvPr/>
        </p:nvSpPr>
        <p:spPr>
          <a:xfrm>
            <a:off x="1" y="0"/>
            <a:ext cx="12192000" cy="355205"/>
          </a:xfrm>
          <a:prstGeom prst="rect">
            <a:avLst/>
          </a:prstGeom>
          <a:solidFill>
            <a:srgbClr val="0F377F"/>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en-US" sz="1600" b="1" dirty="0">
                <a:solidFill>
                  <a:srgbClr val="2AAFE5"/>
                </a:solidFill>
                <a:effectLst>
                  <a:outerShdw blurRad="50800" dist="50800" dir="13560000" sx="0" sy="0" algn="ctr">
                    <a:srgbClr val="000000">
                      <a:alpha val="43130"/>
                    </a:srgbClr>
                  </a:outerShdw>
                </a:effectLst>
                <a:latin typeface="+mn-lt"/>
              </a:rPr>
              <a:t>What have I learned form bariatric patients about their mind and behaviors?</a:t>
            </a:r>
            <a:endParaRPr lang="en-US" altLang="en-US" sz="800" dirty="0">
              <a:solidFill>
                <a:srgbClr val="2AAFE5"/>
              </a:solidFill>
              <a:latin typeface="+mn-lt"/>
              <a:cs typeface="Times New Roman" panose="02020603050405020304" pitchFamily="18" charset="0"/>
            </a:endParaRPr>
          </a:p>
        </p:txBody>
      </p:sp>
      <p:sp>
        <p:nvSpPr>
          <p:cNvPr id="3" name="Title 1">
            <a:extLst>
              <a:ext uri="{FF2B5EF4-FFF2-40B4-BE49-F238E27FC236}">
                <a16:creationId xmlns:a16="http://schemas.microsoft.com/office/drawing/2014/main" id="{ED021E22-51C4-EC39-E202-81DA589D7C79}"/>
              </a:ext>
            </a:extLst>
          </p:cNvPr>
          <p:cNvSpPr txBox="1">
            <a:spLocks/>
          </p:cNvSpPr>
          <p:nvPr/>
        </p:nvSpPr>
        <p:spPr>
          <a:xfrm>
            <a:off x="0" y="379460"/>
            <a:ext cx="12192000" cy="242880"/>
          </a:xfrm>
          <a:prstGeom prst="rect">
            <a:avLst/>
          </a:prstGeom>
          <a:solidFill>
            <a:srgbClr val="2AAFE5"/>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en-US" sz="1100" b="1" dirty="0">
                <a:solidFill>
                  <a:srgbClr val="0F377F"/>
                </a:solidFill>
              </a:rPr>
              <a:t>Sami Schiff</a:t>
            </a:r>
            <a:endParaRPr lang="en-US" altLang="en-US" sz="1050" b="1" dirty="0">
              <a:solidFill>
                <a:srgbClr val="0F377F"/>
              </a:solidFill>
              <a:latin typeface="Times New Roman" panose="02020603050405020304" pitchFamily="18" charset="0"/>
              <a:cs typeface="Times New Roman" panose="02020603050405020304" pitchFamily="18" charset="0"/>
            </a:endParaRPr>
          </a:p>
        </p:txBody>
      </p:sp>
      <p:sp>
        <p:nvSpPr>
          <p:cNvPr id="7" name="CasellaDiTesto 6">
            <a:extLst>
              <a:ext uri="{FF2B5EF4-FFF2-40B4-BE49-F238E27FC236}">
                <a16:creationId xmlns:a16="http://schemas.microsoft.com/office/drawing/2014/main" id="{3F217ABB-B2AA-2E63-DB79-E4FCF12223B0}"/>
              </a:ext>
            </a:extLst>
          </p:cNvPr>
          <p:cNvSpPr txBox="1"/>
          <p:nvPr/>
        </p:nvSpPr>
        <p:spPr>
          <a:xfrm>
            <a:off x="748992" y="4324007"/>
            <a:ext cx="1754006" cy="307777"/>
          </a:xfrm>
          <a:prstGeom prst="rect">
            <a:avLst/>
          </a:prstGeom>
          <a:noFill/>
        </p:spPr>
        <p:txBody>
          <a:bodyPr wrap="none" rtlCol="0">
            <a:spAutoFit/>
          </a:bodyPr>
          <a:lstStyle/>
          <a:p>
            <a:r>
              <a:rPr lang="en-GB" sz="1400" b="1" dirty="0" err="1"/>
              <a:t>Corteccia</a:t>
            </a:r>
            <a:r>
              <a:rPr lang="en-GB" sz="1400" b="1" dirty="0"/>
              <a:t> </a:t>
            </a:r>
            <a:r>
              <a:rPr lang="en-GB" sz="1400" b="1" dirty="0" err="1"/>
              <a:t>Preforntale</a:t>
            </a:r>
            <a:endParaRPr lang="en-GB" sz="1400" b="1" dirty="0"/>
          </a:p>
        </p:txBody>
      </p:sp>
      <p:sp>
        <p:nvSpPr>
          <p:cNvPr id="8" name="Quadrato">
            <a:extLst>
              <a:ext uri="{FF2B5EF4-FFF2-40B4-BE49-F238E27FC236}">
                <a16:creationId xmlns:a16="http://schemas.microsoft.com/office/drawing/2014/main" id="{04AACD74-50F7-7967-F47B-85EB57E810E7}"/>
              </a:ext>
            </a:extLst>
          </p:cNvPr>
          <p:cNvSpPr/>
          <p:nvPr/>
        </p:nvSpPr>
        <p:spPr>
          <a:xfrm>
            <a:off x="-6350" y="-12700"/>
            <a:ext cx="12198350" cy="901700"/>
          </a:xfrm>
          <a:prstGeom prst="rect">
            <a:avLst/>
          </a:prstGeom>
          <a:solidFill>
            <a:srgbClr val="A20100"/>
          </a:solidFill>
          <a:ln w="12700">
            <a:noFill/>
            <a:miter lim="400000"/>
          </a:ln>
        </p:spPr>
        <p:txBody>
          <a:bodyPr lIns="35719" tIns="35719" rIns="35719" bIns="35719" anchor="ctr"/>
          <a:lstStyle/>
          <a:p>
            <a:pPr>
              <a:defRPr sz="3600">
                <a:solidFill>
                  <a:srgbClr val="FFFFFF"/>
                </a:solidFill>
              </a:defRPr>
            </a:pPr>
            <a:endParaRPr sz="2531" dirty="0">
              <a:solidFill>
                <a:srgbClr val="FFFFFF"/>
              </a:solidFill>
            </a:endParaRPr>
          </a:p>
        </p:txBody>
      </p:sp>
      <p:pic>
        <p:nvPicPr>
          <p:cNvPr id="9" name="Immagine" descr="Immagine">
            <a:extLst>
              <a:ext uri="{FF2B5EF4-FFF2-40B4-BE49-F238E27FC236}">
                <a16:creationId xmlns:a16="http://schemas.microsoft.com/office/drawing/2014/main" id="{9D6BC724-AEFC-690E-12F6-982781362E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75"/>
            <a:ext cx="32591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 name="CasellaDiTesto 9">
            <a:extLst>
              <a:ext uri="{FF2B5EF4-FFF2-40B4-BE49-F238E27FC236}">
                <a16:creationId xmlns:a16="http://schemas.microsoft.com/office/drawing/2014/main" id="{6B026943-9938-F765-957E-7F1A6404E4C6}"/>
              </a:ext>
            </a:extLst>
          </p:cNvPr>
          <p:cNvSpPr txBox="1"/>
          <p:nvPr/>
        </p:nvSpPr>
        <p:spPr>
          <a:xfrm>
            <a:off x="9312315" y="225254"/>
            <a:ext cx="9475237" cy="369332"/>
          </a:xfrm>
          <a:prstGeom prst="rect">
            <a:avLst/>
          </a:prstGeom>
          <a:noFill/>
        </p:spPr>
        <p:txBody>
          <a:bodyPr wrap="square">
            <a:spAutoFit/>
          </a:bodyPr>
          <a:lstStyle/>
          <a:p>
            <a:r>
              <a:rPr lang="it-IT" sz="1800" b="1" dirty="0">
                <a:solidFill>
                  <a:schemeClr val="bg1"/>
                </a:solidFill>
                <a:effectLst/>
                <a:latin typeface="AdvP6EC5"/>
              </a:rPr>
              <a:t>Il SISTEMA EDONICO </a:t>
            </a:r>
            <a:endParaRPr lang="it-IT" b="1" dirty="0">
              <a:solidFill>
                <a:schemeClr val="bg1"/>
              </a:solidFill>
            </a:endParaRPr>
          </a:p>
        </p:txBody>
      </p:sp>
    </p:spTree>
    <p:extLst>
      <p:ext uri="{BB962C8B-B14F-4D97-AF65-F5344CB8AC3E}">
        <p14:creationId xmlns:p14="http://schemas.microsoft.com/office/powerpoint/2010/main" val="4142012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a:extLst>
              <a:ext uri="{FF2B5EF4-FFF2-40B4-BE49-F238E27FC236}">
                <a16:creationId xmlns:a16="http://schemas.microsoft.com/office/drawing/2014/main" id="{61AD7D18-DFC1-4545-9D4E-9F0D737C8DCB}"/>
              </a:ext>
            </a:extLst>
          </p:cNvPr>
          <p:cNvSpPr/>
          <p:nvPr/>
        </p:nvSpPr>
        <p:spPr>
          <a:xfrm>
            <a:off x="3994255" y="2620598"/>
            <a:ext cx="3594084" cy="1462943"/>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689"/>
          </a:p>
        </p:txBody>
      </p:sp>
      <p:sp>
        <p:nvSpPr>
          <p:cNvPr id="3" name="CasellaDiTesto 2">
            <a:extLst>
              <a:ext uri="{FF2B5EF4-FFF2-40B4-BE49-F238E27FC236}">
                <a16:creationId xmlns:a16="http://schemas.microsoft.com/office/drawing/2014/main" id="{5F8BFF32-C60A-3B25-8119-CE6ABDAEE4CD}"/>
              </a:ext>
            </a:extLst>
          </p:cNvPr>
          <p:cNvSpPr txBox="1"/>
          <p:nvPr/>
        </p:nvSpPr>
        <p:spPr>
          <a:xfrm>
            <a:off x="3549604" y="3124845"/>
            <a:ext cx="4547480" cy="376898"/>
          </a:xfrm>
          <a:prstGeom prst="rect">
            <a:avLst/>
          </a:prstGeom>
          <a:noFill/>
        </p:spPr>
        <p:txBody>
          <a:bodyPr wrap="square" rtlCol="0">
            <a:spAutoFit/>
          </a:bodyPr>
          <a:lstStyle/>
          <a:p>
            <a:pPr algn="ctr"/>
            <a:r>
              <a:rPr lang="it-IT" sz="1849" b="1" dirty="0">
                <a:solidFill>
                  <a:schemeClr val="tx2">
                    <a:lumMod val="10000"/>
                  </a:schemeClr>
                </a:solidFill>
                <a:latin typeface="Arial" panose="020B0604020202020204" pitchFamily="34" charset="0"/>
                <a:cs typeface="Arial" panose="020B0604020202020204" pitchFamily="34" charset="0"/>
              </a:rPr>
              <a:t>OBESE COGNITIVE PROFILE</a:t>
            </a:r>
          </a:p>
        </p:txBody>
      </p:sp>
      <p:sp>
        <p:nvSpPr>
          <p:cNvPr id="4" name="Freccia a destra 6">
            <a:extLst>
              <a:ext uri="{FF2B5EF4-FFF2-40B4-BE49-F238E27FC236}">
                <a16:creationId xmlns:a16="http://schemas.microsoft.com/office/drawing/2014/main" id="{B17D42E1-5EE1-4A12-D39D-BC4AF1405046}"/>
              </a:ext>
            </a:extLst>
          </p:cNvPr>
          <p:cNvSpPr/>
          <p:nvPr/>
        </p:nvSpPr>
        <p:spPr>
          <a:xfrm rot="13061014">
            <a:off x="3505076" y="2408173"/>
            <a:ext cx="617633" cy="768000"/>
          </a:xfrm>
          <a:prstGeom prst="rightArrow">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689"/>
          </a:p>
        </p:txBody>
      </p:sp>
      <p:sp>
        <p:nvSpPr>
          <p:cNvPr id="5" name="Freccia a destra 7">
            <a:extLst>
              <a:ext uri="{FF2B5EF4-FFF2-40B4-BE49-F238E27FC236}">
                <a16:creationId xmlns:a16="http://schemas.microsoft.com/office/drawing/2014/main" id="{9B8A1C89-5926-5587-C69E-905865073B38}"/>
              </a:ext>
            </a:extLst>
          </p:cNvPr>
          <p:cNvSpPr/>
          <p:nvPr/>
        </p:nvSpPr>
        <p:spPr>
          <a:xfrm rot="19576385">
            <a:off x="7448644" y="2403574"/>
            <a:ext cx="640826" cy="768000"/>
          </a:xfrm>
          <a:prstGeom prst="rightArrow">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689"/>
          </a:p>
        </p:txBody>
      </p:sp>
      <p:sp>
        <p:nvSpPr>
          <p:cNvPr id="6" name="Rettangolo con angoli arrotondati 5">
            <a:extLst>
              <a:ext uri="{FF2B5EF4-FFF2-40B4-BE49-F238E27FC236}">
                <a16:creationId xmlns:a16="http://schemas.microsoft.com/office/drawing/2014/main" id="{1146B842-08E5-483F-6924-42FD5A70D072}"/>
              </a:ext>
            </a:extLst>
          </p:cNvPr>
          <p:cNvSpPr/>
          <p:nvPr/>
        </p:nvSpPr>
        <p:spPr>
          <a:xfrm>
            <a:off x="7154104" y="1558210"/>
            <a:ext cx="4337812" cy="873487"/>
          </a:xfrm>
          <a:prstGeom prst="roundRect">
            <a:avLst/>
          </a:prstGeom>
          <a:solidFill>
            <a:srgbClr val="FFFF00"/>
          </a:solidFill>
          <a:ln w="793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500" b="1" i="1" dirty="0">
                <a:solidFill>
                  <a:schemeClr val="tx2">
                    <a:lumMod val="10000"/>
                  </a:schemeClr>
                </a:solidFill>
                <a:latin typeface="Arial" panose="020B0604020202020204" pitchFamily="34" charset="0"/>
                <a:cs typeface="Arial" panose="020B0604020202020204" pitchFamily="34" charset="0"/>
              </a:rPr>
              <a:t>(BIAS) </a:t>
            </a:r>
            <a:r>
              <a:rPr lang="it-IT" sz="1500" b="1" dirty="0">
                <a:solidFill>
                  <a:schemeClr val="tx2">
                    <a:lumMod val="10000"/>
                  </a:schemeClr>
                </a:solidFill>
                <a:latin typeface="Arial" panose="020B0604020202020204" pitchFamily="34" charset="0"/>
                <a:cs typeface="Arial" panose="020B0604020202020204" pitchFamily="34" charset="0"/>
              </a:rPr>
              <a:t>ORIENTAMENTO AUTOMATICO DELL’ATTENZIONE</a:t>
            </a:r>
          </a:p>
        </p:txBody>
      </p:sp>
      <p:sp>
        <p:nvSpPr>
          <p:cNvPr id="7" name="Rettangolo con angoli arrotondati 6">
            <a:extLst>
              <a:ext uri="{FF2B5EF4-FFF2-40B4-BE49-F238E27FC236}">
                <a16:creationId xmlns:a16="http://schemas.microsoft.com/office/drawing/2014/main" id="{4DF130CD-0AF2-B6D7-6E89-9F7BE1BA9B32}"/>
              </a:ext>
            </a:extLst>
          </p:cNvPr>
          <p:cNvSpPr/>
          <p:nvPr/>
        </p:nvSpPr>
        <p:spPr>
          <a:xfrm>
            <a:off x="634250" y="1589540"/>
            <a:ext cx="3572581" cy="897906"/>
          </a:xfrm>
          <a:prstGeom prst="roundRect">
            <a:avLst/>
          </a:prstGeom>
          <a:solidFill>
            <a:srgbClr val="FFFF00"/>
          </a:solidFill>
          <a:ln w="793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500" b="1" dirty="0">
                <a:ln w="0"/>
                <a:solidFill>
                  <a:schemeClr val="tx2">
                    <a:lumMod val="10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REATTIVITÀ NEURALE PER STIMOLI CIBO</a:t>
            </a:r>
          </a:p>
        </p:txBody>
      </p:sp>
      <p:sp>
        <p:nvSpPr>
          <p:cNvPr id="8" name="Freccia a destra 10">
            <a:extLst>
              <a:ext uri="{FF2B5EF4-FFF2-40B4-BE49-F238E27FC236}">
                <a16:creationId xmlns:a16="http://schemas.microsoft.com/office/drawing/2014/main" id="{33AEE296-6382-6453-8073-04EA40BF89D6}"/>
              </a:ext>
            </a:extLst>
          </p:cNvPr>
          <p:cNvSpPr/>
          <p:nvPr/>
        </p:nvSpPr>
        <p:spPr>
          <a:xfrm rot="8275780">
            <a:off x="3616959" y="3699541"/>
            <a:ext cx="617633" cy="768000"/>
          </a:xfrm>
          <a:prstGeom prst="rightArrow">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689"/>
          </a:p>
        </p:txBody>
      </p:sp>
      <p:sp>
        <p:nvSpPr>
          <p:cNvPr id="9" name="Freccia a destra 11">
            <a:extLst>
              <a:ext uri="{FF2B5EF4-FFF2-40B4-BE49-F238E27FC236}">
                <a16:creationId xmlns:a16="http://schemas.microsoft.com/office/drawing/2014/main" id="{2917A69A-FAC6-B8A9-0D5A-836AA686FF56}"/>
              </a:ext>
            </a:extLst>
          </p:cNvPr>
          <p:cNvSpPr/>
          <p:nvPr/>
        </p:nvSpPr>
        <p:spPr>
          <a:xfrm rot="2437026">
            <a:off x="7303868" y="3649210"/>
            <a:ext cx="617633" cy="768000"/>
          </a:xfrm>
          <a:prstGeom prst="rightArrow">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689"/>
          </a:p>
        </p:txBody>
      </p:sp>
      <p:sp>
        <p:nvSpPr>
          <p:cNvPr id="10" name="Rettangolo con angoli arrotondati 9">
            <a:extLst>
              <a:ext uri="{FF2B5EF4-FFF2-40B4-BE49-F238E27FC236}">
                <a16:creationId xmlns:a16="http://schemas.microsoft.com/office/drawing/2014/main" id="{1DE5FFA8-AE63-2B77-82D5-E6360E64C858}"/>
              </a:ext>
            </a:extLst>
          </p:cNvPr>
          <p:cNvSpPr/>
          <p:nvPr/>
        </p:nvSpPr>
        <p:spPr>
          <a:xfrm>
            <a:off x="710884" y="4505683"/>
            <a:ext cx="3362049" cy="731472"/>
          </a:xfrm>
          <a:prstGeom prst="roundRect">
            <a:avLst/>
          </a:prstGeom>
          <a:solidFill>
            <a:schemeClr val="accent1">
              <a:lumMod val="60000"/>
              <a:lumOff val="40000"/>
            </a:schemeClr>
          </a:solidFill>
          <a:ln w="85725"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500" b="1" dirty="0">
                <a:solidFill>
                  <a:schemeClr val="tx2">
                    <a:lumMod val="10000"/>
                  </a:schemeClr>
                </a:solidFill>
                <a:latin typeface="Arial" panose="020B0604020202020204" pitchFamily="34" charset="0"/>
                <a:cs typeface="Arial" panose="020B0604020202020204" pitchFamily="34" charset="0"/>
              </a:rPr>
              <a:t>FUNZIONI ESECUTIVE</a:t>
            </a:r>
          </a:p>
        </p:txBody>
      </p:sp>
      <p:sp>
        <p:nvSpPr>
          <p:cNvPr id="11" name="Rettangolo con angoli arrotondati 10">
            <a:extLst>
              <a:ext uri="{FF2B5EF4-FFF2-40B4-BE49-F238E27FC236}">
                <a16:creationId xmlns:a16="http://schemas.microsoft.com/office/drawing/2014/main" id="{8B3F1130-9188-F83C-7C9D-BF0D4480E4EC}"/>
              </a:ext>
            </a:extLst>
          </p:cNvPr>
          <p:cNvSpPr/>
          <p:nvPr/>
        </p:nvSpPr>
        <p:spPr>
          <a:xfrm>
            <a:off x="7978635" y="4107574"/>
            <a:ext cx="3307063" cy="985052"/>
          </a:xfrm>
          <a:prstGeom prst="roundRect">
            <a:avLst/>
          </a:prstGeom>
          <a:solidFill>
            <a:srgbClr val="FFFF00"/>
          </a:solidFill>
          <a:ln w="79375" cmpd="sng">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1500" b="1" dirty="0">
                <a:solidFill>
                  <a:schemeClr val="tx2">
                    <a:lumMod val="10000"/>
                  </a:schemeClr>
                </a:solidFill>
                <a:latin typeface="Arial" panose="020B0604020202020204" pitchFamily="34" charset="0"/>
                <a:cs typeface="Arial" panose="020B0604020202020204" pitchFamily="34" charset="0"/>
              </a:rPr>
              <a:t>PREFERENZA PER RICOMPENSE IMMEDIATE</a:t>
            </a:r>
          </a:p>
        </p:txBody>
      </p:sp>
      <p:sp>
        <p:nvSpPr>
          <p:cNvPr id="12" name="Rettangolo con angoli arrotondati 11">
            <a:extLst>
              <a:ext uri="{FF2B5EF4-FFF2-40B4-BE49-F238E27FC236}">
                <a16:creationId xmlns:a16="http://schemas.microsoft.com/office/drawing/2014/main" id="{2E848257-0078-1E3E-0345-E14DFCCBEC73}"/>
              </a:ext>
            </a:extLst>
          </p:cNvPr>
          <p:cNvSpPr/>
          <p:nvPr/>
        </p:nvSpPr>
        <p:spPr>
          <a:xfrm>
            <a:off x="2365005" y="5383024"/>
            <a:ext cx="2735645" cy="718753"/>
          </a:xfrm>
          <a:prstGeom prst="roundRect">
            <a:avLst/>
          </a:prstGeom>
          <a:solidFill>
            <a:schemeClr val="accent1">
              <a:lumMod val="60000"/>
              <a:lumOff val="40000"/>
            </a:schemeClr>
          </a:solidFill>
          <a:ln w="85725"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500" b="1" dirty="0">
                <a:solidFill>
                  <a:schemeClr val="tx2">
                    <a:lumMod val="10000"/>
                  </a:schemeClr>
                </a:solidFill>
                <a:latin typeface="Arial" panose="020B0604020202020204" pitchFamily="34" charset="0"/>
                <a:cs typeface="Arial" panose="020B0604020202020204" pitchFamily="34" charset="0"/>
              </a:rPr>
              <a:t>       INIBIZIONE DELLA             </a:t>
            </a:r>
          </a:p>
          <a:p>
            <a:r>
              <a:rPr lang="it-IT" sz="1500" b="1" dirty="0">
                <a:solidFill>
                  <a:schemeClr val="tx2">
                    <a:lumMod val="10000"/>
                  </a:schemeClr>
                </a:solidFill>
                <a:latin typeface="Arial" panose="020B0604020202020204" pitchFamily="34" charset="0"/>
                <a:cs typeface="Arial" panose="020B0604020202020204" pitchFamily="34" charset="0"/>
              </a:rPr>
              <a:t>            RISPOSTA</a:t>
            </a:r>
          </a:p>
        </p:txBody>
      </p:sp>
      <p:sp>
        <p:nvSpPr>
          <p:cNvPr id="13" name="Rettangolo con angoli arrotondati 12">
            <a:extLst>
              <a:ext uri="{FF2B5EF4-FFF2-40B4-BE49-F238E27FC236}">
                <a16:creationId xmlns:a16="http://schemas.microsoft.com/office/drawing/2014/main" id="{C3F1A05F-3440-732D-695F-F14F1F1A91A3}"/>
              </a:ext>
            </a:extLst>
          </p:cNvPr>
          <p:cNvSpPr/>
          <p:nvPr/>
        </p:nvSpPr>
        <p:spPr>
          <a:xfrm>
            <a:off x="248168" y="5383026"/>
            <a:ext cx="1955383" cy="672186"/>
          </a:xfrm>
          <a:prstGeom prst="roundRect">
            <a:avLst/>
          </a:prstGeom>
          <a:solidFill>
            <a:schemeClr val="accent1">
              <a:lumMod val="60000"/>
              <a:lumOff val="40000"/>
            </a:schemeClr>
          </a:solidFill>
          <a:ln w="85725"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500" b="1" dirty="0">
                <a:solidFill>
                  <a:schemeClr val="tx2">
                    <a:lumMod val="10000"/>
                  </a:schemeClr>
                </a:solidFill>
                <a:latin typeface="Arial" panose="020B0604020202020204" pitchFamily="34" charset="0"/>
                <a:cs typeface="Arial" panose="020B0604020202020204" pitchFamily="34" charset="0"/>
              </a:rPr>
              <a:t>       CONTROLLO</a:t>
            </a:r>
          </a:p>
          <a:p>
            <a:r>
              <a:rPr lang="it-IT" sz="1500" b="1" dirty="0">
                <a:solidFill>
                  <a:schemeClr val="tx2">
                    <a:lumMod val="10000"/>
                  </a:schemeClr>
                </a:solidFill>
                <a:latin typeface="Arial" panose="020B0604020202020204" pitchFamily="34" charset="0"/>
                <a:cs typeface="Arial" panose="020B0604020202020204" pitchFamily="34" charset="0"/>
              </a:rPr>
              <a:t>        COGNITIVO</a:t>
            </a:r>
          </a:p>
        </p:txBody>
      </p:sp>
      <p:sp>
        <p:nvSpPr>
          <p:cNvPr id="14" name="Rettangolo con angoli arrotondati 13">
            <a:extLst>
              <a:ext uri="{FF2B5EF4-FFF2-40B4-BE49-F238E27FC236}">
                <a16:creationId xmlns:a16="http://schemas.microsoft.com/office/drawing/2014/main" id="{E14E2C50-7A5B-13AF-6116-2F9A23A5BB55}"/>
              </a:ext>
            </a:extLst>
          </p:cNvPr>
          <p:cNvSpPr/>
          <p:nvPr/>
        </p:nvSpPr>
        <p:spPr>
          <a:xfrm>
            <a:off x="7732151" y="5180594"/>
            <a:ext cx="3820247" cy="724167"/>
          </a:xfrm>
          <a:prstGeom prst="roundRect">
            <a:avLst>
              <a:gd name="adj" fmla="val 27893"/>
            </a:avLst>
          </a:prstGeom>
          <a:solidFill>
            <a:srgbClr val="FFFF00"/>
          </a:solidFill>
          <a:ln w="793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500" b="1" dirty="0">
                <a:solidFill>
                  <a:schemeClr val="tx2">
                    <a:lumMod val="10000"/>
                  </a:schemeClr>
                </a:solidFill>
                <a:latin typeface="Arial" panose="020B0604020202020204" pitchFamily="34" charset="0"/>
                <a:cs typeface="Arial" panose="020B0604020202020204" pitchFamily="34" charset="0"/>
              </a:rPr>
              <a:t>POSTICIPAZIONE DELLA GRATIFICAZIONE</a:t>
            </a:r>
          </a:p>
        </p:txBody>
      </p:sp>
      <p:sp>
        <p:nvSpPr>
          <p:cNvPr id="15" name="Rettangolo 14">
            <a:extLst>
              <a:ext uri="{FF2B5EF4-FFF2-40B4-BE49-F238E27FC236}">
                <a16:creationId xmlns:a16="http://schemas.microsoft.com/office/drawing/2014/main" id="{4C369AD3-D6B6-3310-F59E-B2FA67159FED}"/>
              </a:ext>
            </a:extLst>
          </p:cNvPr>
          <p:cNvSpPr/>
          <p:nvPr/>
        </p:nvSpPr>
        <p:spPr>
          <a:xfrm>
            <a:off x="5100650" y="4615106"/>
            <a:ext cx="1874231" cy="323165"/>
          </a:xfrm>
          <a:prstGeom prst="rect">
            <a:avLst/>
          </a:prstGeom>
        </p:spPr>
        <p:txBody>
          <a:bodyPr wrap="none">
            <a:spAutoFit/>
          </a:bodyPr>
          <a:lstStyle/>
          <a:p>
            <a:r>
              <a:rPr lang="it-IT" sz="1500" b="1" i="1" dirty="0">
                <a:solidFill>
                  <a:schemeClr val="tx2">
                    <a:lumMod val="10000"/>
                  </a:schemeClr>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Jansen et al., 2015</a:t>
            </a:r>
            <a:endParaRPr lang="it-IT" sz="1500" dirty="0">
              <a:solidFill>
                <a:schemeClr val="tx2">
                  <a:lumMod val="10000"/>
                </a:schemeClr>
              </a:solidFill>
              <a:latin typeface="Arial" panose="020B0604020202020204" pitchFamily="34" charset="0"/>
              <a:cs typeface="Arial" panose="020B0604020202020204" pitchFamily="34" charset="0"/>
            </a:endParaRPr>
          </a:p>
        </p:txBody>
      </p:sp>
      <p:sp>
        <p:nvSpPr>
          <p:cNvPr id="16" name="Freccia su 15">
            <a:extLst>
              <a:ext uri="{FF2B5EF4-FFF2-40B4-BE49-F238E27FC236}">
                <a16:creationId xmlns:a16="http://schemas.microsoft.com/office/drawing/2014/main" id="{A5E733FB-7D70-CD7D-C6F4-5409110F9608}"/>
              </a:ext>
            </a:extLst>
          </p:cNvPr>
          <p:cNvSpPr/>
          <p:nvPr/>
        </p:nvSpPr>
        <p:spPr>
          <a:xfrm>
            <a:off x="8071938" y="4358408"/>
            <a:ext cx="164190" cy="373851"/>
          </a:xfrm>
          <a:prstGeom prst="up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5689"/>
          </a:p>
        </p:txBody>
      </p:sp>
      <p:sp>
        <p:nvSpPr>
          <p:cNvPr id="17" name="Freccia su 16">
            <a:extLst>
              <a:ext uri="{FF2B5EF4-FFF2-40B4-BE49-F238E27FC236}">
                <a16:creationId xmlns:a16="http://schemas.microsoft.com/office/drawing/2014/main" id="{C1BD2F17-F282-425E-350C-3B4158CEFF50}"/>
              </a:ext>
            </a:extLst>
          </p:cNvPr>
          <p:cNvSpPr/>
          <p:nvPr/>
        </p:nvSpPr>
        <p:spPr>
          <a:xfrm rot="10800000">
            <a:off x="8182812" y="5335466"/>
            <a:ext cx="164190" cy="373851"/>
          </a:xfrm>
          <a:prstGeom prst="up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5689"/>
          </a:p>
        </p:txBody>
      </p:sp>
      <p:sp>
        <p:nvSpPr>
          <p:cNvPr id="18" name="Freccia su 17">
            <a:extLst>
              <a:ext uri="{FF2B5EF4-FFF2-40B4-BE49-F238E27FC236}">
                <a16:creationId xmlns:a16="http://schemas.microsoft.com/office/drawing/2014/main" id="{99535E7A-D7BC-381D-2C49-D09EF5A91E30}"/>
              </a:ext>
            </a:extLst>
          </p:cNvPr>
          <p:cNvSpPr/>
          <p:nvPr/>
        </p:nvSpPr>
        <p:spPr>
          <a:xfrm rot="10800000">
            <a:off x="395446" y="5512529"/>
            <a:ext cx="164190" cy="373851"/>
          </a:xfrm>
          <a:prstGeom prst="up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5689"/>
          </a:p>
        </p:txBody>
      </p:sp>
      <p:sp>
        <p:nvSpPr>
          <p:cNvPr id="19" name="Freccia su 18">
            <a:extLst>
              <a:ext uri="{FF2B5EF4-FFF2-40B4-BE49-F238E27FC236}">
                <a16:creationId xmlns:a16="http://schemas.microsoft.com/office/drawing/2014/main" id="{4D08D2F6-3725-2CE4-8C26-2F6A438FA446}"/>
              </a:ext>
            </a:extLst>
          </p:cNvPr>
          <p:cNvSpPr/>
          <p:nvPr/>
        </p:nvSpPr>
        <p:spPr>
          <a:xfrm rot="10800000">
            <a:off x="2597430" y="5512529"/>
            <a:ext cx="164190" cy="373851"/>
          </a:xfrm>
          <a:prstGeom prst="up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5689"/>
          </a:p>
        </p:txBody>
      </p:sp>
      <p:sp>
        <p:nvSpPr>
          <p:cNvPr id="20" name="Freccia su 19">
            <a:extLst>
              <a:ext uri="{FF2B5EF4-FFF2-40B4-BE49-F238E27FC236}">
                <a16:creationId xmlns:a16="http://schemas.microsoft.com/office/drawing/2014/main" id="{777A9B49-889A-B5DA-7EDB-6B87B82E492D}"/>
              </a:ext>
            </a:extLst>
          </p:cNvPr>
          <p:cNvSpPr/>
          <p:nvPr/>
        </p:nvSpPr>
        <p:spPr>
          <a:xfrm>
            <a:off x="7292492" y="1725942"/>
            <a:ext cx="164190" cy="373851"/>
          </a:xfrm>
          <a:prstGeom prst="up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5689"/>
          </a:p>
        </p:txBody>
      </p:sp>
      <p:sp>
        <p:nvSpPr>
          <p:cNvPr id="21" name="Freccia su 20">
            <a:extLst>
              <a:ext uri="{FF2B5EF4-FFF2-40B4-BE49-F238E27FC236}">
                <a16:creationId xmlns:a16="http://schemas.microsoft.com/office/drawing/2014/main" id="{BDE2659C-2C81-8872-2D7F-02C296445558}"/>
              </a:ext>
            </a:extLst>
          </p:cNvPr>
          <p:cNvSpPr/>
          <p:nvPr/>
        </p:nvSpPr>
        <p:spPr>
          <a:xfrm>
            <a:off x="917735" y="1818233"/>
            <a:ext cx="164190" cy="373851"/>
          </a:xfrm>
          <a:prstGeom prst="up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5689"/>
          </a:p>
        </p:txBody>
      </p:sp>
      <p:sp>
        <p:nvSpPr>
          <p:cNvPr id="22" name="Freccia su 21">
            <a:extLst>
              <a:ext uri="{FF2B5EF4-FFF2-40B4-BE49-F238E27FC236}">
                <a16:creationId xmlns:a16="http://schemas.microsoft.com/office/drawing/2014/main" id="{704F4E1F-EDC2-2DD1-6665-DF0666FE09CB}"/>
              </a:ext>
            </a:extLst>
          </p:cNvPr>
          <p:cNvSpPr/>
          <p:nvPr/>
        </p:nvSpPr>
        <p:spPr>
          <a:xfrm rot="10800000">
            <a:off x="1016382" y="4685603"/>
            <a:ext cx="164190" cy="373851"/>
          </a:xfrm>
          <a:prstGeom prst="up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5689"/>
          </a:p>
        </p:txBody>
      </p:sp>
      <p:sp>
        <p:nvSpPr>
          <p:cNvPr id="23" name="Quadrato">
            <a:extLst>
              <a:ext uri="{FF2B5EF4-FFF2-40B4-BE49-F238E27FC236}">
                <a16:creationId xmlns:a16="http://schemas.microsoft.com/office/drawing/2014/main" id="{F9D7D4AF-FB8A-EF71-906C-429BCBB0ED7B}"/>
              </a:ext>
            </a:extLst>
          </p:cNvPr>
          <p:cNvSpPr/>
          <p:nvPr/>
        </p:nvSpPr>
        <p:spPr>
          <a:xfrm>
            <a:off x="5225" y="-12700"/>
            <a:ext cx="12198350" cy="901700"/>
          </a:xfrm>
          <a:prstGeom prst="rect">
            <a:avLst/>
          </a:prstGeom>
          <a:solidFill>
            <a:srgbClr val="A20100"/>
          </a:solidFill>
          <a:ln w="12700">
            <a:noFill/>
            <a:miter lim="400000"/>
          </a:ln>
        </p:spPr>
        <p:txBody>
          <a:bodyPr lIns="35719" tIns="35719" rIns="35719" bIns="35719" anchor="ctr"/>
          <a:lstStyle/>
          <a:p>
            <a:pPr>
              <a:defRPr sz="3600">
                <a:solidFill>
                  <a:srgbClr val="FFFFFF"/>
                </a:solidFill>
              </a:defRPr>
            </a:pPr>
            <a:endParaRPr sz="2531" dirty="0">
              <a:solidFill>
                <a:srgbClr val="FFFFFF"/>
              </a:solidFill>
            </a:endParaRPr>
          </a:p>
        </p:txBody>
      </p:sp>
      <p:pic>
        <p:nvPicPr>
          <p:cNvPr id="24" name="Immagine" descr="Immagine">
            <a:extLst>
              <a:ext uri="{FF2B5EF4-FFF2-40B4-BE49-F238E27FC236}">
                <a16:creationId xmlns:a16="http://schemas.microsoft.com/office/drawing/2014/main" id="{012A2BDB-D872-5F8A-0566-810F2C485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32591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5" name="Rettangolo 24">
            <a:extLst>
              <a:ext uri="{FF2B5EF4-FFF2-40B4-BE49-F238E27FC236}">
                <a16:creationId xmlns:a16="http://schemas.microsoft.com/office/drawing/2014/main" id="{BDD54C9B-C875-9E54-D966-5E508440CAA5}"/>
              </a:ext>
            </a:extLst>
          </p:cNvPr>
          <p:cNvSpPr/>
          <p:nvPr/>
        </p:nvSpPr>
        <p:spPr>
          <a:xfrm>
            <a:off x="6559565" y="225345"/>
            <a:ext cx="11478457" cy="369332"/>
          </a:xfrm>
          <a:prstGeom prst="rect">
            <a:avLst/>
          </a:prstGeom>
        </p:spPr>
        <p:txBody>
          <a:bodyPr wrap="square">
            <a:spAutoFit/>
          </a:bodyPr>
          <a:lstStyle/>
          <a:p>
            <a:r>
              <a:rPr lang="it-IT" b="1" dirty="0">
                <a:solidFill>
                  <a:schemeClr val="bg1"/>
                </a:solidFill>
                <a:latin typeface="AdvP6EC5"/>
              </a:rPr>
              <a:t>PROFILO COGNITIVO DEL PAZIENTE CON OBESITÀ</a:t>
            </a:r>
          </a:p>
        </p:txBody>
      </p:sp>
    </p:spTree>
    <p:extLst>
      <p:ext uri="{BB962C8B-B14F-4D97-AF65-F5344CB8AC3E}">
        <p14:creationId xmlns:p14="http://schemas.microsoft.com/office/powerpoint/2010/main" val="1130534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Quadrato">
            <a:extLst>
              <a:ext uri="{FF2B5EF4-FFF2-40B4-BE49-F238E27FC236}">
                <a16:creationId xmlns:a16="http://schemas.microsoft.com/office/drawing/2014/main" id="{F9D7D4AF-FB8A-EF71-906C-429BCBB0ED7B}"/>
              </a:ext>
            </a:extLst>
          </p:cNvPr>
          <p:cNvSpPr/>
          <p:nvPr/>
        </p:nvSpPr>
        <p:spPr>
          <a:xfrm>
            <a:off x="5225" y="-12700"/>
            <a:ext cx="12198350" cy="901700"/>
          </a:xfrm>
          <a:prstGeom prst="rect">
            <a:avLst/>
          </a:prstGeom>
          <a:solidFill>
            <a:srgbClr val="A20100"/>
          </a:solidFill>
          <a:ln w="12700">
            <a:noFill/>
            <a:miter lim="400000"/>
          </a:ln>
        </p:spPr>
        <p:txBody>
          <a:bodyPr lIns="35719" tIns="35719" rIns="35719" bIns="35719" anchor="ctr"/>
          <a:lstStyle/>
          <a:p>
            <a:pPr>
              <a:defRPr sz="3600">
                <a:solidFill>
                  <a:srgbClr val="FFFFFF"/>
                </a:solidFill>
              </a:defRPr>
            </a:pPr>
            <a:endParaRPr sz="2531" dirty="0">
              <a:solidFill>
                <a:srgbClr val="FFFFFF"/>
              </a:solidFill>
            </a:endParaRPr>
          </a:p>
        </p:txBody>
      </p:sp>
      <p:pic>
        <p:nvPicPr>
          <p:cNvPr id="24" name="Immagine" descr="Immagine">
            <a:extLst>
              <a:ext uri="{FF2B5EF4-FFF2-40B4-BE49-F238E27FC236}">
                <a16:creationId xmlns:a16="http://schemas.microsoft.com/office/drawing/2014/main" id="{012A2BDB-D872-5F8A-0566-810F2C485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32591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5" name="Rettangolo 24">
            <a:extLst>
              <a:ext uri="{FF2B5EF4-FFF2-40B4-BE49-F238E27FC236}">
                <a16:creationId xmlns:a16="http://schemas.microsoft.com/office/drawing/2014/main" id="{BDD54C9B-C875-9E54-D966-5E508440CAA5}"/>
              </a:ext>
            </a:extLst>
          </p:cNvPr>
          <p:cNvSpPr/>
          <p:nvPr/>
        </p:nvSpPr>
        <p:spPr>
          <a:xfrm>
            <a:off x="6559565" y="225345"/>
            <a:ext cx="11478457" cy="369332"/>
          </a:xfrm>
          <a:prstGeom prst="rect">
            <a:avLst/>
          </a:prstGeom>
        </p:spPr>
        <p:txBody>
          <a:bodyPr wrap="square">
            <a:spAutoFit/>
          </a:bodyPr>
          <a:lstStyle/>
          <a:p>
            <a:r>
              <a:rPr lang="it-IT" b="1" dirty="0">
                <a:solidFill>
                  <a:schemeClr val="bg1"/>
                </a:solidFill>
                <a:latin typeface="AdvP6EC5"/>
              </a:rPr>
              <a:t>PROFILO COGNITIVO DEL PAZIENTE CON OBESITÀ</a:t>
            </a:r>
          </a:p>
        </p:txBody>
      </p:sp>
      <p:sp>
        <p:nvSpPr>
          <p:cNvPr id="26" name="Rettangolo 25">
            <a:extLst>
              <a:ext uri="{FF2B5EF4-FFF2-40B4-BE49-F238E27FC236}">
                <a16:creationId xmlns:a16="http://schemas.microsoft.com/office/drawing/2014/main" id="{DB9007CC-AAFF-45D2-F071-DE86F8D87473}"/>
              </a:ext>
            </a:extLst>
          </p:cNvPr>
          <p:cNvSpPr/>
          <p:nvPr/>
        </p:nvSpPr>
        <p:spPr>
          <a:xfrm>
            <a:off x="745959" y="1262345"/>
            <a:ext cx="10720136" cy="1088311"/>
          </a:xfrm>
          <a:prstGeom prst="rect">
            <a:avLst/>
          </a:prstGeom>
        </p:spPr>
        <p:txBody>
          <a:bodyPr wrap="square">
            <a:spAutoFit/>
          </a:bodyPr>
          <a:lstStyle/>
          <a:p>
            <a:pPr>
              <a:lnSpc>
                <a:spcPct val="150000"/>
              </a:lnSpc>
            </a:pPr>
            <a:r>
              <a:rPr lang="it-IT" sz="1500" dirty="0">
                <a:solidFill>
                  <a:schemeClr val="tx2">
                    <a:lumMod val="10000"/>
                  </a:schemeClr>
                </a:solidFill>
                <a:latin typeface="Arial"/>
                <a:cs typeface="Arial"/>
              </a:rPr>
              <a:t>Questo sbilanciamento dell’</a:t>
            </a:r>
            <a:r>
              <a:rPr lang="it-IT" sz="1500" b="1" dirty="0">
                <a:solidFill>
                  <a:schemeClr val="tx2">
                    <a:lumMod val="10000"/>
                  </a:schemeClr>
                </a:solidFill>
                <a:latin typeface="Arial"/>
                <a:cs typeface="Arial"/>
              </a:rPr>
              <a:t>attenzione</a:t>
            </a:r>
            <a:r>
              <a:rPr lang="it-IT" sz="1500" dirty="0">
                <a:solidFill>
                  <a:schemeClr val="tx2">
                    <a:lumMod val="10000"/>
                  </a:schemeClr>
                </a:solidFill>
                <a:latin typeface="Arial"/>
                <a:cs typeface="Arial"/>
              </a:rPr>
              <a:t> e delle preferenze verso </a:t>
            </a:r>
            <a:r>
              <a:rPr lang="it-IT" sz="1500" b="1" dirty="0">
                <a:solidFill>
                  <a:schemeClr val="tx2">
                    <a:lumMod val="10000"/>
                  </a:schemeClr>
                </a:solidFill>
                <a:latin typeface="Arial"/>
                <a:cs typeface="Arial"/>
              </a:rPr>
              <a:t>gratificazioni immediate </a:t>
            </a:r>
            <a:r>
              <a:rPr lang="it-IT" sz="1500" dirty="0">
                <a:solidFill>
                  <a:schemeClr val="tx2">
                    <a:lumMod val="10000"/>
                  </a:schemeClr>
                </a:solidFill>
                <a:latin typeface="Arial"/>
                <a:cs typeface="Arial"/>
              </a:rPr>
              <a:t>per il cibo, nel tempo tenderà a </a:t>
            </a:r>
            <a:r>
              <a:rPr lang="it-IT" sz="1500" b="1" dirty="0">
                <a:solidFill>
                  <a:schemeClr val="tx2">
                    <a:lumMod val="10000"/>
                  </a:schemeClr>
                </a:solidFill>
                <a:latin typeface="Arial"/>
                <a:cs typeface="Arial"/>
              </a:rPr>
              <a:t>rinforzare schemi comportamentali </a:t>
            </a:r>
            <a:r>
              <a:rPr lang="it-IT" sz="1500" dirty="0">
                <a:solidFill>
                  <a:schemeClr val="tx2">
                    <a:lumMod val="10000"/>
                  </a:schemeClr>
                </a:solidFill>
                <a:latin typeface="Arial"/>
                <a:cs typeface="Arial"/>
              </a:rPr>
              <a:t>orientati alla </a:t>
            </a:r>
            <a:r>
              <a:rPr lang="it-IT" sz="1500" b="1" dirty="0">
                <a:solidFill>
                  <a:schemeClr val="tx2">
                    <a:lumMod val="10000"/>
                  </a:schemeClr>
                </a:solidFill>
                <a:latin typeface="Arial"/>
                <a:cs typeface="Arial"/>
              </a:rPr>
              <a:t>ricerca e all’assunzione di cibo</a:t>
            </a:r>
            <a:r>
              <a:rPr lang="it-IT" sz="1500" dirty="0">
                <a:solidFill>
                  <a:schemeClr val="tx2">
                    <a:lumMod val="10000"/>
                  </a:schemeClr>
                </a:solidFill>
                <a:latin typeface="Arial"/>
                <a:cs typeface="Arial"/>
              </a:rPr>
              <a:t> ad alto potere gratificante (</a:t>
            </a:r>
            <a:r>
              <a:rPr lang="it-IT" sz="1500" b="1" dirty="0">
                <a:solidFill>
                  <a:schemeClr val="tx2">
                    <a:lumMod val="10000"/>
                  </a:schemeClr>
                </a:solidFill>
                <a:latin typeface="Arial"/>
                <a:cs typeface="Arial"/>
              </a:rPr>
              <a:t>fame edonica vs fame fisiologica</a:t>
            </a:r>
            <a:r>
              <a:rPr lang="it-IT" sz="1500" dirty="0">
                <a:solidFill>
                  <a:schemeClr val="tx2">
                    <a:lumMod val="10000"/>
                  </a:schemeClr>
                </a:solidFill>
                <a:latin typeface="Arial"/>
                <a:cs typeface="Arial"/>
              </a:rPr>
              <a:t>) e quindi al </a:t>
            </a:r>
            <a:r>
              <a:rPr lang="it-IT" sz="1500" b="1" dirty="0">
                <a:solidFill>
                  <a:schemeClr val="tx2">
                    <a:lumMod val="10000"/>
                  </a:schemeClr>
                </a:solidFill>
                <a:latin typeface="Arial"/>
                <a:cs typeface="Arial"/>
              </a:rPr>
              <a:t>mantenimento della condizione d’obesità</a:t>
            </a:r>
            <a:r>
              <a:rPr lang="it-IT" sz="1500" dirty="0">
                <a:solidFill>
                  <a:schemeClr val="tx2">
                    <a:lumMod val="10000"/>
                  </a:schemeClr>
                </a:solidFill>
                <a:latin typeface="Arial"/>
                <a:cs typeface="Arial"/>
              </a:rPr>
              <a:t>. </a:t>
            </a:r>
          </a:p>
        </p:txBody>
      </p:sp>
      <p:pic>
        <p:nvPicPr>
          <p:cNvPr id="27" name="Immagine 26">
            <a:extLst>
              <a:ext uri="{FF2B5EF4-FFF2-40B4-BE49-F238E27FC236}">
                <a16:creationId xmlns:a16="http://schemas.microsoft.com/office/drawing/2014/main" id="{155F2397-1970-34D5-E684-DFF1CC2EEB61}"/>
              </a:ext>
            </a:extLst>
          </p:cNvPr>
          <p:cNvPicPr>
            <a:picLocks noChangeAspect="1"/>
          </p:cNvPicPr>
          <p:nvPr/>
        </p:nvPicPr>
        <p:blipFill rotWithShape="1">
          <a:blip r:embed="rId3"/>
          <a:srcRect l="24247" t="22818" r="5838" b="26102"/>
          <a:stretch/>
        </p:blipFill>
        <p:spPr>
          <a:xfrm>
            <a:off x="2260169" y="2691617"/>
            <a:ext cx="7671661" cy="3503109"/>
          </a:xfrm>
          <a:prstGeom prst="rect">
            <a:avLst/>
          </a:prstGeom>
        </p:spPr>
      </p:pic>
      <p:pic>
        <p:nvPicPr>
          <p:cNvPr id="2" name="Immagine 1">
            <a:extLst>
              <a:ext uri="{FF2B5EF4-FFF2-40B4-BE49-F238E27FC236}">
                <a16:creationId xmlns:a16="http://schemas.microsoft.com/office/drawing/2014/main" id="{DD4520A2-DC25-AAA5-4D09-2E71A4082E4C}"/>
              </a:ext>
            </a:extLst>
          </p:cNvPr>
          <p:cNvPicPr>
            <a:picLocks noChangeAspect="1"/>
          </p:cNvPicPr>
          <p:nvPr/>
        </p:nvPicPr>
        <p:blipFill>
          <a:blip r:embed="rId4"/>
          <a:stretch>
            <a:fillRect/>
          </a:stretch>
        </p:blipFill>
        <p:spPr>
          <a:xfrm>
            <a:off x="2005264" y="2838615"/>
            <a:ext cx="7772400" cy="3337460"/>
          </a:xfrm>
          <a:prstGeom prst="rect">
            <a:avLst/>
          </a:prstGeom>
        </p:spPr>
      </p:pic>
    </p:spTree>
    <p:extLst>
      <p:ext uri="{BB962C8B-B14F-4D97-AF65-F5344CB8AC3E}">
        <p14:creationId xmlns:p14="http://schemas.microsoft.com/office/powerpoint/2010/main" val="2876773668"/>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2.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10021</TotalTime>
  <Words>2110</Words>
  <Application>Microsoft Macintosh PowerPoint</Application>
  <PresentationFormat>Widescreen</PresentationFormat>
  <Paragraphs>274</Paragraphs>
  <Slides>20</Slides>
  <Notes>3</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20</vt:i4>
      </vt:variant>
    </vt:vector>
  </HeadingPairs>
  <TitlesOfParts>
    <vt:vector size="28" baseType="lpstr">
      <vt:lpstr>AdvP6EC5</vt:lpstr>
      <vt:lpstr>Arial</vt:lpstr>
      <vt:lpstr>Calibri</vt:lpstr>
      <vt:lpstr>Cambria Math</vt:lpstr>
      <vt:lpstr>Helvetica</vt:lpstr>
      <vt:lpstr>Times New Roman</vt:lpstr>
      <vt:lpstr>Wingdings</vt:lpstr>
      <vt:lpstr>RetrospectVTI</vt:lpstr>
      <vt:lpstr>PERCORSO PSICOLOGICO NEL TRATTAMENTO INTEGRATO DELL’OBESITÀ</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Schiff Sami</cp:lastModifiedBy>
  <cp:revision>32</cp:revision>
  <cp:lastPrinted>2024-04-17T08:47:24Z</cp:lastPrinted>
  <dcterms:created xsi:type="dcterms:W3CDTF">2022-02-27T17:36:31Z</dcterms:created>
  <dcterms:modified xsi:type="dcterms:W3CDTF">2024-04-17T08:51:32Z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